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7.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9.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10.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12.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13.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14.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15.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notesSlides/notesSlide1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9"/>
  </p:notesMasterIdLst>
  <p:sldIdLst>
    <p:sldId id="658" r:id="rId6"/>
    <p:sldId id="716" r:id="rId7"/>
    <p:sldId id="702" r:id="rId8"/>
    <p:sldId id="687" r:id="rId9"/>
    <p:sldId id="727" r:id="rId10"/>
    <p:sldId id="689" r:id="rId11"/>
    <p:sldId id="728" r:id="rId12"/>
    <p:sldId id="729" r:id="rId13"/>
    <p:sldId id="743" r:id="rId14"/>
    <p:sldId id="744" r:id="rId15"/>
    <p:sldId id="691" r:id="rId16"/>
    <p:sldId id="722" r:id="rId17"/>
    <p:sldId id="723" r:id="rId18"/>
    <p:sldId id="745" r:id="rId19"/>
    <p:sldId id="724" r:id="rId20"/>
    <p:sldId id="746" r:id="rId21"/>
    <p:sldId id="696" r:id="rId22"/>
    <p:sldId id="708" r:id="rId23"/>
    <p:sldId id="710" r:id="rId24"/>
    <p:sldId id="711" r:id="rId25"/>
    <p:sldId id="742" r:id="rId26"/>
    <p:sldId id="730" r:id="rId27"/>
    <p:sldId id="6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F146AE-B3E9-7133-0895-AD4552B4C2BE}" name="Nwabisa Thiso" initials="NT" userId="S::Nwabisa@wesgro.co.za::c492e812-20f8-4553-acea-1df6c7e52ed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ussel Brueton" initials="RB" lastIdx="26" clrIdx="0"/>
  <p:cmAuthor id="2" name="Latecia Phillips" initials="LP" lastIdx="33" clrIdx="1">
    <p:extLst>
      <p:ext uri="{19B8F6BF-5375-455C-9EA6-DF929625EA0E}">
        <p15:presenceInfo xmlns:p15="http://schemas.microsoft.com/office/powerpoint/2012/main" userId="S-1-5-21-2495213868-3067311917-2133066532-62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F"/>
    <a:srgbClr val="00AEEF"/>
    <a:srgbClr val="83BBE5"/>
    <a:srgbClr val="2E0E00"/>
    <a:srgbClr val="00A3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411716-56CE-4E29-A254-3A3389EEC5B6}" v="394" dt="2022-11-15T11:59:30.6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88351" autoAdjust="0"/>
  </p:normalViewPr>
  <p:slideViewPr>
    <p:cSldViewPr snapToGrid="0" snapToObjects="1" showGuides="1">
      <p:cViewPr varScale="1">
        <p:scale>
          <a:sx n="111" d="100"/>
          <a:sy n="111" d="100"/>
        </p:scale>
        <p:origin x="48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Helvetica LT Std Condensed" panose="020B0506020202030204"/>
                <a:ea typeface="+mn-ea"/>
                <a:cs typeface="+mn-cs"/>
              </a:defRPr>
            </a:pPr>
            <a:r>
              <a:rPr lang="en-ZA" sz="900" dirty="0"/>
              <a:t>Sample Size Jan- Jun 2022</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manualLayout>
          <c:layoutTarget val="inner"/>
          <c:xMode val="edge"/>
          <c:yMode val="edge"/>
          <c:x val="0.13007481529475279"/>
          <c:y val="0.23292549465221116"/>
          <c:w val="0.76064262814150363"/>
          <c:h val="0.52932909900958847"/>
        </c:manualLayout>
      </c:layout>
      <c:ofPieChart>
        <c:ofPieType val="pie"/>
        <c:varyColors val="1"/>
        <c:ser>
          <c:idx val="0"/>
          <c:order val="0"/>
          <c:tx>
            <c:strRef>
              <c:f>'Cape Karoo (Jan-Jun 22) Dom'!$A$4</c:f>
              <c:strCache>
                <c:ptCount val="1"/>
                <c:pt idx="0">
                  <c:v>Jan- Jun 2022</c:v>
                </c:pt>
              </c:strCache>
            </c:strRef>
          </c:tx>
          <c:explosion val="6"/>
          <c:dPt>
            <c:idx val="0"/>
            <c:bubble3D val="0"/>
            <c:spPr>
              <a:solidFill>
                <a:srgbClr val="00AEEF"/>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BA67-410F-AF67-C571CFD5A795}"/>
              </c:ext>
            </c:extLst>
          </c:dPt>
          <c:dPt>
            <c:idx val="1"/>
            <c:bubble3D val="0"/>
            <c:spPr>
              <a:solidFill>
                <a:srgbClr val="4D4D4F"/>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A67-410F-AF67-C571CFD5A79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A67-410F-AF67-C571CFD5A795}"/>
              </c:ext>
            </c:extLst>
          </c:dPt>
          <c:dLbls>
            <c:dLbl>
              <c:idx val="0"/>
              <c:layout>
                <c:manualLayout>
                  <c:x val="0.18713032857908241"/>
                  <c:y val="-0.1849769729562208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67-410F-AF67-C571CFD5A795}"/>
                </c:ext>
              </c:extLst>
            </c:dLbl>
            <c:dLbl>
              <c:idx val="2"/>
              <c:delete val="1"/>
              <c:extLst>
                <c:ext xmlns:c15="http://schemas.microsoft.com/office/drawing/2012/chart" uri="{CE6537A1-D6FC-4f65-9D91-7224C49458BB}"/>
                <c:ext xmlns:c16="http://schemas.microsoft.com/office/drawing/2014/chart" uri="{C3380CC4-5D6E-409C-BE32-E72D297353CC}">
                  <c16:uniqueId val="{00000001-BA67-410F-AF67-C571CFD5A795}"/>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'Cape Karoo (Jan-Jun 22) Dom'!$B$3:$C$3</c:f>
              <c:strCache>
                <c:ptCount val="2"/>
                <c:pt idx="0">
                  <c:v>Domestic</c:v>
                </c:pt>
                <c:pt idx="1">
                  <c:v>International </c:v>
                </c:pt>
              </c:strCache>
            </c:strRef>
          </c:cat>
          <c:val>
            <c:numRef>
              <c:f>'Cape Karoo (Jan-Jun 22) Dom'!$B$4:$C$4</c:f>
              <c:numCache>
                <c:formatCode>#,##0</c:formatCode>
                <c:ptCount val="2"/>
                <c:pt idx="0">
                  <c:v>11513</c:v>
                </c:pt>
                <c:pt idx="1">
                  <c:v>64</c:v>
                </c:pt>
              </c:numCache>
            </c:numRef>
          </c:val>
          <c:extLst>
            <c:ext xmlns:c16="http://schemas.microsoft.com/office/drawing/2014/chart" uri="{C3380CC4-5D6E-409C-BE32-E72D297353CC}">
              <c16:uniqueId val="{00000000-BA67-410F-AF67-C571CFD5A795}"/>
            </c:ext>
          </c:extLst>
        </c:ser>
        <c:dLbls>
          <c:showLegendKey val="0"/>
          <c:showVal val="0"/>
          <c:showCatName val="0"/>
          <c:showSerName val="0"/>
          <c:showPercent val="0"/>
          <c:showBubbleSize val="0"/>
          <c:showLeaderLines val="1"/>
        </c:dLbls>
        <c:gapWidth val="219"/>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Arrival Days of the Week: Domestic,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'Cape Karoo (Jan-Jun 22) Dom'!$A$41</c:f>
              <c:strCache>
                <c:ptCount val="1"/>
                <c:pt idx="0">
                  <c:v>Western Cape</c:v>
                </c:pt>
              </c:strCache>
            </c:strRef>
          </c:tx>
          <c:spPr>
            <a:solidFill>
              <a:srgbClr val="00AEEF"/>
            </a:solidFill>
            <a:ln>
              <a:noFill/>
            </a:ln>
            <a:effectLst/>
          </c:spPr>
          <c:invertIfNegative val="0"/>
          <c:cat>
            <c:strRef>
              <c:f>'Cape Karoo (Jan-Jun 22) Dom'!$B$40:$H$40</c:f>
              <c:strCache>
                <c:ptCount val="7"/>
                <c:pt idx="0">
                  <c:v>Monday</c:v>
                </c:pt>
                <c:pt idx="1">
                  <c:v>Tuesday </c:v>
                </c:pt>
                <c:pt idx="2">
                  <c:v>Wednesday</c:v>
                </c:pt>
                <c:pt idx="3">
                  <c:v>Thursday</c:v>
                </c:pt>
                <c:pt idx="4">
                  <c:v>Friday</c:v>
                </c:pt>
                <c:pt idx="5">
                  <c:v>Saturday</c:v>
                </c:pt>
                <c:pt idx="6">
                  <c:v>Sunday</c:v>
                </c:pt>
              </c:strCache>
            </c:strRef>
          </c:cat>
          <c:val>
            <c:numRef>
              <c:f>'Cape Karoo (Jan-Jun 22) Dom'!$B$41:$H$41</c:f>
              <c:numCache>
                <c:formatCode>0.0%</c:formatCode>
                <c:ptCount val="7"/>
                <c:pt idx="0">
                  <c:v>0.153</c:v>
                </c:pt>
                <c:pt idx="1">
                  <c:v>0.11700000000000001</c:v>
                </c:pt>
                <c:pt idx="2">
                  <c:v>0.123</c:v>
                </c:pt>
                <c:pt idx="3">
                  <c:v>0.13700000000000001</c:v>
                </c:pt>
                <c:pt idx="4">
                  <c:v>0.19</c:v>
                </c:pt>
                <c:pt idx="5">
                  <c:v>0.14799999999999999</c:v>
                </c:pt>
                <c:pt idx="6">
                  <c:v>0.13200000000000001</c:v>
                </c:pt>
              </c:numCache>
            </c:numRef>
          </c:val>
          <c:extLst>
            <c:ext xmlns:c16="http://schemas.microsoft.com/office/drawing/2014/chart" uri="{C3380CC4-5D6E-409C-BE32-E72D297353CC}">
              <c16:uniqueId val="{00000000-239E-4FC7-B831-AE49292E20A9}"/>
            </c:ext>
          </c:extLst>
        </c:ser>
        <c:ser>
          <c:idx val="1"/>
          <c:order val="1"/>
          <c:tx>
            <c:strRef>
              <c:f>'Cape Karoo (Jan-Jun 22) Dom'!$A$42</c:f>
              <c:strCache>
                <c:ptCount val="1"/>
                <c:pt idx="0">
                  <c:v>Cape Karoo</c:v>
                </c:pt>
              </c:strCache>
            </c:strRef>
          </c:tx>
          <c:spPr>
            <a:solidFill>
              <a:srgbClr val="4D4D4F"/>
            </a:solidFill>
            <a:ln>
              <a:noFill/>
            </a:ln>
            <a:effectLst/>
          </c:spPr>
          <c:invertIfNegative val="0"/>
          <c:cat>
            <c:strRef>
              <c:f>'Cape Karoo (Jan-Jun 22) Dom'!$B$40:$H$40</c:f>
              <c:strCache>
                <c:ptCount val="7"/>
                <c:pt idx="0">
                  <c:v>Monday</c:v>
                </c:pt>
                <c:pt idx="1">
                  <c:v>Tuesday </c:v>
                </c:pt>
                <c:pt idx="2">
                  <c:v>Wednesday</c:v>
                </c:pt>
                <c:pt idx="3">
                  <c:v>Thursday</c:v>
                </c:pt>
                <c:pt idx="4">
                  <c:v>Friday</c:v>
                </c:pt>
                <c:pt idx="5">
                  <c:v>Saturday</c:v>
                </c:pt>
                <c:pt idx="6">
                  <c:v>Sunday</c:v>
                </c:pt>
              </c:strCache>
            </c:strRef>
          </c:cat>
          <c:val>
            <c:numRef>
              <c:f>'Cape Karoo (Jan-Jun 22) Dom'!$B$42:$H$42</c:f>
              <c:numCache>
                <c:formatCode>0.0%</c:formatCode>
                <c:ptCount val="7"/>
                <c:pt idx="0">
                  <c:v>0.13500000000000001</c:v>
                </c:pt>
                <c:pt idx="1">
                  <c:v>0.11799999999999999</c:v>
                </c:pt>
                <c:pt idx="2">
                  <c:v>0.123</c:v>
                </c:pt>
                <c:pt idx="3">
                  <c:v>0.15</c:v>
                </c:pt>
                <c:pt idx="4">
                  <c:v>0.18099999999999999</c:v>
                </c:pt>
                <c:pt idx="5">
                  <c:v>0.14399999999999999</c:v>
                </c:pt>
                <c:pt idx="6">
                  <c:v>0.14799999999999999</c:v>
                </c:pt>
              </c:numCache>
            </c:numRef>
          </c:val>
          <c:extLst>
            <c:ext xmlns:c16="http://schemas.microsoft.com/office/drawing/2014/chart" uri="{C3380CC4-5D6E-409C-BE32-E72D297353CC}">
              <c16:uniqueId val="{00000001-239E-4FC7-B831-AE49292E20A9}"/>
            </c:ext>
          </c:extLst>
        </c:ser>
        <c:dLbls>
          <c:showLegendKey val="0"/>
          <c:showVal val="0"/>
          <c:showCatName val="0"/>
          <c:showSerName val="0"/>
          <c:showPercent val="0"/>
          <c:showBubbleSize val="0"/>
        </c:dLbls>
        <c:gapWidth val="219"/>
        <c:overlap val="-27"/>
        <c:axId val="68436623"/>
        <c:axId val="68438287"/>
      </c:barChart>
      <c:catAx>
        <c:axId val="68436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68438287"/>
        <c:crosses val="autoZero"/>
        <c:auto val="1"/>
        <c:lblAlgn val="ctr"/>
        <c:lblOffset val="100"/>
        <c:noMultiLvlLbl val="0"/>
      </c:catAx>
      <c:valAx>
        <c:axId val="68438287"/>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684366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Departure Days of the week: Domestic,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'Cape Karoo (Jan-Jun 22) Dom'!$A$48</c:f>
              <c:strCache>
                <c:ptCount val="1"/>
                <c:pt idx="0">
                  <c:v>Western Cape</c:v>
                </c:pt>
              </c:strCache>
            </c:strRef>
          </c:tx>
          <c:spPr>
            <a:solidFill>
              <a:srgbClr val="00AEEF"/>
            </a:solidFill>
            <a:ln>
              <a:noFill/>
            </a:ln>
            <a:effectLst/>
          </c:spPr>
          <c:invertIfNegative val="0"/>
          <c:cat>
            <c:strRef>
              <c:f>'Cape Karoo (Jan-Jun 22) Dom'!$B$47:$H$47</c:f>
              <c:strCache>
                <c:ptCount val="7"/>
                <c:pt idx="0">
                  <c:v>Monday</c:v>
                </c:pt>
                <c:pt idx="1">
                  <c:v>Tuesday </c:v>
                </c:pt>
                <c:pt idx="2">
                  <c:v>Wednesday</c:v>
                </c:pt>
                <c:pt idx="3">
                  <c:v>Thursday</c:v>
                </c:pt>
                <c:pt idx="4">
                  <c:v>Friday</c:v>
                </c:pt>
                <c:pt idx="5">
                  <c:v>Saturday</c:v>
                </c:pt>
                <c:pt idx="6">
                  <c:v>Sunday</c:v>
                </c:pt>
              </c:strCache>
            </c:strRef>
          </c:cat>
          <c:val>
            <c:numRef>
              <c:f>'Cape Karoo (Jan-Jun 22) Dom'!$B$48:$H$48</c:f>
              <c:numCache>
                <c:formatCode>0.0%</c:formatCode>
                <c:ptCount val="7"/>
                <c:pt idx="0">
                  <c:v>0.13800000000000001</c:v>
                </c:pt>
                <c:pt idx="1">
                  <c:v>0.112</c:v>
                </c:pt>
                <c:pt idx="2">
                  <c:v>0.12</c:v>
                </c:pt>
                <c:pt idx="3">
                  <c:v>0.12</c:v>
                </c:pt>
                <c:pt idx="4">
                  <c:v>0.16</c:v>
                </c:pt>
                <c:pt idx="5">
                  <c:v>0.154</c:v>
                </c:pt>
                <c:pt idx="6">
                  <c:v>0.19600000000000001</c:v>
                </c:pt>
              </c:numCache>
            </c:numRef>
          </c:val>
          <c:extLst>
            <c:ext xmlns:c16="http://schemas.microsoft.com/office/drawing/2014/chart" uri="{C3380CC4-5D6E-409C-BE32-E72D297353CC}">
              <c16:uniqueId val="{00000000-EA5F-49C8-A297-DE61E85EAFE4}"/>
            </c:ext>
          </c:extLst>
        </c:ser>
        <c:ser>
          <c:idx val="1"/>
          <c:order val="1"/>
          <c:tx>
            <c:strRef>
              <c:f>'Cape Karoo (Jan-Jun 22) Dom'!$A$49</c:f>
              <c:strCache>
                <c:ptCount val="1"/>
                <c:pt idx="0">
                  <c:v>Cape Karoo</c:v>
                </c:pt>
              </c:strCache>
            </c:strRef>
          </c:tx>
          <c:spPr>
            <a:solidFill>
              <a:srgbClr val="4D4D4F"/>
            </a:solidFill>
            <a:ln>
              <a:noFill/>
            </a:ln>
            <a:effectLst/>
          </c:spPr>
          <c:invertIfNegative val="0"/>
          <c:cat>
            <c:strRef>
              <c:f>'Cape Karoo (Jan-Jun 22) Dom'!$B$47:$H$47</c:f>
              <c:strCache>
                <c:ptCount val="7"/>
                <c:pt idx="0">
                  <c:v>Monday</c:v>
                </c:pt>
                <c:pt idx="1">
                  <c:v>Tuesday </c:v>
                </c:pt>
                <c:pt idx="2">
                  <c:v>Wednesday</c:v>
                </c:pt>
                <c:pt idx="3">
                  <c:v>Thursday</c:v>
                </c:pt>
                <c:pt idx="4">
                  <c:v>Friday</c:v>
                </c:pt>
                <c:pt idx="5">
                  <c:v>Saturday</c:v>
                </c:pt>
                <c:pt idx="6">
                  <c:v>Sunday</c:v>
                </c:pt>
              </c:strCache>
            </c:strRef>
          </c:cat>
          <c:val>
            <c:numRef>
              <c:f>'Cape Karoo (Jan-Jun 22) Dom'!$B$49:$H$49</c:f>
              <c:numCache>
                <c:formatCode>0.0%</c:formatCode>
                <c:ptCount val="7"/>
                <c:pt idx="0">
                  <c:v>0.13900000000000001</c:v>
                </c:pt>
                <c:pt idx="1">
                  <c:v>0.115</c:v>
                </c:pt>
                <c:pt idx="2">
                  <c:v>0.11600000000000001</c:v>
                </c:pt>
                <c:pt idx="3">
                  <c:v>0.14599999999999999</c:v>
                </c:pt>
                <c:pt idx="4">
                  <c:v>0.17199999999999999</c:v>
                </c:pt>
                <c:pt idx="5">
                  <c:v>0.14499999999999999</c:v>
                </c:pt>
                <c:pt idx="6">
                  <c:v>0.16800000000000001</c:v>
                </c:pt>
              </c:numCache>
            </c:numRef>
          </c:val>
          <c:extLst>
            <c:ext xmlns:c16="http://schemas.microsoft.com/office/drawing/2014/chart" uri="{C3380CC4-5D6E-409C-BE32-E72D297353CC}">
              <c16:uniqueId val="{00000001-EA5F-49C8-A297-DE61E85EAFE4}"/>
            </c:ext>
          </c:extLst>
        </c:ser>
        <c:dLbls>
          <c:showLegendKey val="0"/>
          <c:showVal val="0"/>
          <c:showCatName val="0"/>
          <c:showSerName val="0"/>
          <c:showPercent val="0"/>
          <c:showBubbleSize val="0"/>
        </c:dLbls>
        <c:gapWidth val="219"/>
        <c:overlap val="-27"/>
        <c:axId val="181704047"/>
        <c:axId val="181700719"/>
      </c:barChart>
      <c:catAx>
        <c:axId val="181704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81700719"/>
        <c:crosses val="autoZero"/>
        <c:auto val="1"/>
        <c:lblAlgn val="ctr"/>
        <c:lblOffset val="100"/>
        <c:noMultiLvlLbl val="0"/>
      </c:catAx>
      <c:valAx>
        <c:axId val="181700719"/>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817040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US" sz="900" b="1" dirty="0"/>
              <a:t>Percent of international sample who stayed overnight,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manualLayout>
          <c:layoutTarget val="inner"/>
          <c:xMode val="edge"/>
          <c:yMode val="edge"/>
          <c:x val="0.20995639168563837"/>
          <c:y val="0.20349014830966838"/>
          <c:w val="0.7408011987588885"/>
          <c:h val="0.73545170571634488"/>
        </c:manualLayout>
      </c:layout>
      <c:barChart>
        <c:barDir val="bar"/>
        <c:grouping val="clustered"/>
        <c:varyColors val="0"/>
        <c:ser>
          <c:idx val="0"/>
          <c:order val="0"/>
          <c:tx>
            <c:strRef>
              <c:f>'Cape Karoo (Jan - Jun 22) Int'!$B$3</c:f>
              <c:strCache>
                <c:ptCount val="1"/>
                <c:pt idx="0">
                  <c:v>Percent Overnight</c:v>
                </c:pt>
              </c:strCache>
            </c:strRef>
          </c:tx>
          <c:spPr>
            <a:solidFill>
              <a:srgbClr val="00AEE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'Cape Karoo (Jan - Jun 22) Int'!$A$4:$A$5</c:f>
              <c:strCache>
                <c:ptCount val="2"/>
                <c:pt idx="0">
                  <c:v>Western Cape</c:v>
                </c:pt>
                <c:pt idx="1">
                  <c:v>Cape Karoo</c:v>
                </c:pt>
              </c:strCache>
            </c:strRef>
          </c:cat>
          <c:val>
            <c:numRef>
              <c:f>'Cape Karoo (Jan - Jun 22) Int'!$B$4:$B$5</c:f>
              <c:numCache>
                <c:formatCode>0.0%</c:formatCode>
                <c:ptCount val="2"/>
                <c:pt idx="0">
                  <c:v>0.68500000000000005</c:v>
                </c:pt>
                <c:pt idx="1">
                  <c:v>0.60899999999999999</c:v>
                </c:pt>
              </c:numCache>
            </c:numRef>
          </c:val>
          <c:extLst>
            <c:ext xmlns:c16="http://schemas.microsoft.com/office/drawing/2014/chart" uri="{C3380CC4-5D6E-409C-BE32-E72D297353CC}">
              <c16:uniqueId val="{00000000-B261-499B-BB5E-5880FBD7B72C}"/>
            </c:ext>
          </c:extLst>
        </c:ser>
        <c:dLbls>
          <c:dLblPos val="outEnd"/>
          <c:showLegendKey val="0"/>
          <c:showVal val="1"/>
          <c:showCatName val="0"/>
          <c:showSerName val="0"/>
          <c:showPercent val="0"/>
          <c:showBubbleSize val="0"/>
        </c:dLbls>
        <c:gapWidth val="182"/>
        <c:axId val="331711455"/>
        <c:axId val="331689407"/>
      </c:barChart>
      <c:catAx>
        <c:axId val="3317114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31689407"/>
        <c:crosses val="autoZero"/>
        <c:auto val="1"/>
        <c:lblAlgn val="ctr"/>
        <c:lblOffset val="100"/>
        <c:noMultiLvlLbl val="0"/>
      </c:catAx>
      <c:valAx>
        <c:axId val="331689407"/>
        <c:scaling>
          <c:orientation val="minMax"/>
        </c:scaling>
        <c:delete val="1"/>
        <c:axPos val="b"/>
        <c:numFmt formatCode="0.0%" sourceLinked="1"/>
        <c:majorTickMark val="none"/>
        <c:minorTickMark val="none"/>
        <c:tickLblPos val="nextTo"/>
        <c:crossAx val="3317114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Average Length of Stay (LOS): International,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spPr>
            <a:solidFill>
              <a:srgbClr val="00AEE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'Cape Karoo (Jan - Jun 22) Int'!$A$8:$A$9</c:f>
              <c:strCache>
                <c:ptCount val="2"/>
                <c:pt idx="0">
                  <c:v>Western Cape</c:v>
                </c:pt>
                <c:pt idx="1">
                  <c:v>Cape Karoo</c:v>
                </c:pt>
              </c:strCache>
            </c:strRef>
          </c:cat>
          <c:val>
            <c:numRef>
              <c:f>'Cape Karoo (Jan - Jun 22) Int'!$B$8:$B$9</c:f>
              <c:numCache>
                <c:formatCode>General</c:formatCode>
                <c:ptCount val="2"/>
                <c:pt idx="0">
                  <c:v>3.2</c:v>
                </c:pt>
                <c:pt idx="1">
                  <c:v>2.2999999999999998</c:v>
                </c:pt>
              </c:numCache>
            </c:numRef>
          </c:val>
          <c:extLst>
            <c:ext xmlns:c16="http://schemas.microsoft.com/office/drawing/2014/chart" uri="{C3380CC4-5D6E-409C-BE32-E72D297353CC}">
              <c16:uniqueId val="{00000000-2A43-4C78-A37F-3E3BED406824}"/>
            </c:ext>
          </c:extLst>
        </c:ser>
        <c:dLbls>
          <c:dLblPos val="outEnd"/>
          <c:showLegendKey val="0"/>
          <c:showVal val="1"/>
          <c:showCatName val="0"/>
          <c:showSerName val="0"/>
          <c:showPercent val="0"/>
          <c:showBubbleSize val="0"/>
        </c:dLbls>
        <c:gapWidth val="219"/>
        <c:overlap val="-27"/>
        <c:axId val="27211055"/>
        <c:axId val="27211887"/>
      </c:barChart>
      <c:catAx>
        <c:axId val="27211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7211887"/>
        <c:crosses val="autoZero"/>
        <c:auto val="1"/>
        <c:lblAlgn val="ctr"/>
        <c:lblOffset val="100"/>
        <c:noMultiLvlLbl val="0"/>
      </c:catAx>
      <c:valAx>
        <c:axId val="27211887"/>
        <c:scaling>
          <c:orientation val="minMax"/>
        </c:scaling>
        <c:delete val="1"/>
        <c:axPos val="l"/>
        <c:numFmt formatCode="General" sourceLinked="1"/>
        <c:majorTickMark val="none"/>
        <c:minorTickMark val="none"/>
        <c:tickLblPos val="nextTo"/>
        <c:crossAx val="27211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Average Length of Stay (number of days),</a:t>
            </a:r>
            <a:r>
              <a:rPr lang="en-ZA" sz="900" b="1" baseline="0" dirty="0"/>
              <a:t> </a:t>
            </a:r>
            <a:r>
              <a:rPr lang="en-ZA" sz="900" b="1" dirty="0"/>
              <a:t>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'Cape Karoo (Jan - Jun 22) Int'!$A$13</c:f>
              <c:strCache>
                <c:ptCount val="1"/>
                <c:pt idx="0">
                  <c:v>Western Cape</c:v>
                </c:pt>
              </c:strCache>
            </c:strRef>
          </c:tx>
          <c:spPr>
            <a:solidFill>
              <a:srgbClr val="00AEEF"/>
            </a:solidFill>
            <a:ln>
              <a:noFill/>
            </a:ln>
            <a:effectLst/>
          </c:spPr>
          <c:invertIfNegative val="0"/>
          <c:cat>
            <c:strRef>
              <c:f>'Cape Karoo (Jan - Jun 22) Int'!$B$12:$J$12</c:f>
              <c:strCache>
                <c:ptCount val="9"/>
                <c:pt idx="0">
                  <c:v>1 Day</c:v>
                </c:pt>
                <c:pt idx="1">
                  <c:v>2 Days</c:v>
                </c:pt>
                <c:pt idx="2">
                  <c:v>3 Days</c:v>
                </c:pt>
                <c:pt idx="3">
                  <c:v>4 Days</c:v>
                </c:pt>
                <c:pt idx="4">
                  <c:v>5 Days</c:v>
                </c:pt>
                <c:pt idx="5">
                  <c:v>6 Days</c:v>
                </c:pt>
                <c:pt idx="6">
                  <c:v>7 Days</c:v>
                </c:pt>
                <c:pt idx="7">
                  <c:v>8-14 Days</c:v>
                </c:pt>
                <c:pt idx="8">
                  <c:v>15 - 21 Days</c:v>
                </c:pt>
              </c:strCache>
            </c:strRef>
          </c:cat>
          <c:val>
            <c:numRef>
              <c:f>'Cape Karoo (Jan - Jun 22) Int'!$B$13:$J$13</c:f>
              <c:numCache>
                <c:formatCode>0.0%</c:formatCode>
                <c:ptCount val="9"/>
                <c:pt idx="0">
                  <c:v>0.27</c:v>
                </c:pt>
                <c:pt idx="1">
                  <c:v>0.309</c:v>
                </c:pt>
                <c:pt idx="2">
                  <c:v>0.14799999999999999</c:v>
                </c:pt>
                <c:pt idx="3">
                  <c:v>8.3000000000000004E-2</c:v>
                </c:pt>
                <c:pt idx="4">
                  <c:v>5.7000000000000002E-2</c:v>
                </c:pt>
                <c:pt idx="5">
                  <c:v>0.03</c:v>
                </c:pt>
                <c:pt idx="6">
                  <c:v>2.1999999999999999E-2</c:v>
                </c:pt>
                <c:pt idx="7">
                  <c:v>6.7000000000000004E-2</c:v>
                </c:pt>
                <c:pt idx="8">
                  <c:v>1.2999999999999999E-2</c:v>
                </c:pt>
              </c:numCache>
            </c:numRef>
          </c:val>
          <c:extLst>
            <c:ext xmlns:c16="http://schemas.microsoft.com/office/drawing/2014/chart" uri="{C3380CC4-5D6E-409C-BE32-E72D297353CC}">
              <c16:uniqueId val="{00000000-5E21-404F-9194-7E7D74986F67}"/>
            </c:ext>
          </c:extLst>
        </c:ser>
        <c:ser>
          <c:idx val="1"/>
          <c:order val="1"/>
          <c:tx>
            <c:strRef>
              <c:f>'Cape Karoo (Jan - Jun 22) Int'!$A$14</c:f>
              <c:strCache>
                <c:ptCount val="1"/>
                <c:pt idx="0">
                  <c:v>Cape Karoo</c:v>
                </c:pt>
              </c:strCache>
            </c:strRef>
          </c:tx>
          <c:spPr>
            <a:solidFill>
              <a:srgbClr val="4D4D4F"/>
            </a:solidFill>
            <a:ln>
              <a:noFill/>
            </a:ln>
            <a:effectLst/>
          </c:spPr>
          <c:invertIfNegative val="0"/>
          <c:cat>
            <c:strRef>
              <c:f>'Cape Karoo (Jan - Jun 22) Int'!$B$12:$J$12</c:f>
              <c:strCache>
                <c:ptCount val="9"/>
                <c:pt idx="0">
                  <c:v>1 Day</c:v>
                </c:pt>
                <c:pt idx="1">
                  <c:v>2 Days</c:v>
                </c:pt>
                <c:pt idx="2">
                  <c:v>3 Days</c:v>
                </c:pt>
                <c:pt idx="3">
                  <c:v>4 Days</c:v>
                </c:pt>
                <c:pt idx="4">
                  <c:v>5 Days</c:v>
                </c:pt>
                <c:pt idx="5">
                  <c:v>6 Days</c:v>
                </c:pt>
                <c:pt idx="6">
                  <c:v>7 Days</c:v>
                </c:pt>
                <c:pt idx="7">
                  <c:v>8-14 Days</c:v>
                </c:pt>
                <c:pt idx="8">
                  <c:v>15 - 21 Days</c:v>
                </c:pt>
              </c:strCache>
            </c:strRef>
          </c:cat>
          <c:val>
            <c:numRef>
              <c:f>'Cape Karoo (Jan - Jun 22) Int'!$B$14:$J$14</c:f>
              <c:numCache>
                <c:formatCode>0.0%</c:formatCode>
                <c:ptCount val="9"/>
                <c:pt idx="0">
                  <c:v>0.375</c:v>
                </c:pt>
                <c:pt idx="1">
                  <c:v>0.32800000000000001</c:v>
                </c:pt>
                <c:pt idx="2">
                  <c:v>0.14099999999999999</c:v>
                </c:pt>
                <c:pt idx="3">
                  <c:v>6.3E-2</c:v>
                </c:pt>
                <c:pt idx="4">
                  <c:v>3.1E-2</c:v>
                </c:pt>
                <c:pt idx="5">
                  <c:v>1.6E-2</c:v>
                </c:pt>
                <c:pt idx="6">
                  <c:v>3.1E-2</c:v>
                </c:pt>
                <c:pt idx="7">
                  <c:v>1.6E-2</c:v>
                </c:pt>
                <c:pt idx="8">
                  <c:v>0</c:v>
                </c:pt>
              </c:numCache>
            </c:numRef>
          </c:val>
          <c:extLst>
            <c:ext xmlns:c16="http://schemas.microsoft.com/office/drawing/2014/chart" uri="{C3380CC4-5D6E-409C-BE32-E72D297353CC}">
              <c16:uniqueId val="{00000001-5E21-404F-9194-7E7D74986F67}"/>
            </c:ext>
          </c:extLst>
        </c:ser>
        <c:dLbls>
          <c:showLegendKey val="0"/>
          <c:showVal val="0"/>
          <c:showCatName val="0"/>
          <c:showSerName val="0"/>
          <c:showPercent val="0"/>
          <c:showBubbleSize val="0"/>
        </c:dLbls>
        <c:gapWidth val="219"/>
        <c:overlap val="-27"/>
        <c:axId val="29451967"/>
        <c:axId val="29431167"/>
      </c:barChart>
      <c:catAx>
        <c:axId val="29451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9431167"/>
        <c:crosses val="autoZero"/>
        <c:auto val="1"/>
        <c:lblAlgn val="ctr"/>
        <c:lblOffset val="100"/>
        <c:noMultiLvlLbl val="0"/>
      </c:catAx>
      <c:valAx>
        <c:axId val="29431167"/>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945196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US" sz="900" b="1" dirty="0"/>
              <a:t>International Repeat Visitors: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bar"/>
        <c:grouping val="clustered"/>
        <c:varyColors val="0"/>
        <c:ser>
          <c:idx val="0"/>
          <c:order val="0"/>
          <c:tx>
            <c:strRef>
              <c:f>'Cape Karoo (Jan - Jun 22) Int'!$E$3</c:f>
              <c:strCache>
                <c:ptCount val="1"/>
                <c:pt idx="0">
                  <c:v>Percent repeat visitors</c:v>
                </c:pt>
              </c:strCache>
            </c:strRef>
          </c:tx>
          <c:spPr>
            <a:solidFill>
              <a:srgbClr val="00AEE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'Cape Karoo (Jan - Jun 22) Int'!$D$4:$D$5</c:f>
              <c:strCache>
                <c:ptCount val="2"/>
                <c:pt idx="0">
                  <c:v>Western Cape</c:v>
                </c:pt>
                <c:pt idx="1">
                  <c:v>Cape Karoo</c:v>
                </c:pt>
              </c:strCache>
            </c:strRef>
          </c:cat>
          <c:val>
            <c:numRef>
              <c:f>'Cape Karoo (Jan - Jun 22) Int'!$E$4:$E$5</c:f>
              <c:numCache>
                <c:formatCode>0.0%</c:formatCode>
                <c:ptCount val="2"/>
                <c:pt idx="0">
                  <c:v>0.36799999999999999</c:v>
                </c:pt>
                <c:pt idx="1">
                  <c:v>0.217</c:v>
                </c:pt>
              </c:numCache>
            </c:numRef>
          </c:val>
          <c:extLst>
            <c:ext xmlns:c16="http://schemas.microsoft.com/office/drawing/2014/chart" uri="{C3380CC4-5D6E-409C-BE32-E72D297353CC}">
              <c16:uniqueId val="{00000000-7591-4180-B62C-58C4F98E25AF}"/>
            </c:ext>
          </c:extLst>
        </c:ser>
        <c:dLbls>
          <c:dLblPos val="outEnd"/>
          <c:showLegendKey val="0"/>
          <c:showVal val="1"/>
          <c:showCatName val="0"/>
          <c:showSerName val="0"/>
          <c:showPercent val="0"/>
          <c:showBubbleSize val="0"/>
        </c:dLbls>
        <c:gapWidth val="219"/>
        <c:axId val="1968011295"/>
        <c:axId val="1968007967"/>
      </c:barChart>
      <c:catAx>
        <c:axId val="19680112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968007967"/>
        <c:crosses val="autoZero"/>
        <c:auto val="1"/>
        <c:lblAlgn val="ctr"/>
        <c:lblOffset val="100"/>
        <c:noMultiLvlLbl val="0"/>
      </c:catAx>
      <c:valAx>
        <c:axId val="1968007967"/>
        <c:scaling>
          <c:orientation val="minMax"/>
        </c:scaling>
        <c:delete val="1"/>
        <c:axPos val="b"/>
        <c:numFmt formatCode="0.0%" sourceLinked="1"/>
        <c:majorTickMark val="none"/>
        <c:minorTickMark val="none"/>
        <c:tickLblPos val="nextTo"/>
        <c:crossAx val="19680112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Months for Sampled International Tourists,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lineChart>
        <c:grouping val="standard"/>
        <c:varyColors val="0"/>
        <c:ser>
          <c:idx val="0"/>
          <c:order val="0"/>
          <c:tx>
            <c:strRef>
              <c:f>'Cape Karoo (Jan - Jun 22) Int'!$A$20</c:f>
              <c:strCache>
                <c:ptCount val="1"/>
                <c:pt idx="0">
                  <c:v>Western Cape</c:v>
                </c:pt>
              </c:strCache>
            </c:strRef>
          </c:tx>
          <c:spPr>
            <a:ln w="28575" cap="rnd">
              <a:solidFill>
                <a:schemeClr val="accent1"/>
              </a:solidFill>
              <a:round/>
            </a:ln>
            <a:effectLst/>
          </c:spPr>
          <c:marker>
            <c:symbol val="none"/>
          </c:marker>
          <c:cat>
            <c:strRef>
              <c:f>'Cape Karoo (Jan - Jun 22) Int'!$B$19:$G$19</c:f>
              <c:strCache>
                <c:ptCount val="6"/>
                <c:pt idx="0">
                  <c:v>Jan</c:v>
                </c:pt>
                <c:pt idx="1">
                  <c:v>Feb</c:v>
                </c:pt>
                <c:pt idx="2">
                  <c:v>Mar</c:v>
                </c:pt>
                <c:pt idx="3">
                  <c:v>Apr</c:v>
                </c:pt>
                <c:pt idx="4">
                  <c:v>May</c:v>
                </c:pt>
                <c:pt idx="5">
                  <c:v>Jun</c:v>
                </c:pt>
              </c:strCache>
            </c:strRef>
          </c:cat>
          <c:val>
            <c:numRef>
              <c:f>'Cape Karoo (Jan - Jun 22) Int'!$B$20:$G$20</c:f>
              <c:numCache>
                <c:formatCode>0.0%</c:formatCode>
                <c:ptCount val="6"/>
                <c:pt idx="0">
                  <c:v>0.161</c:v>
                </c:pt>
                <c:pt idx="1">
                  <c:v>0.17299999999999999</c:v>
                </c:pt>
                <c:pt idx="2">
                  <c:v>0.219</c:v>
                </c:pt>
                <c:pt idx="3">
                  <c:v>0.27600000000000002</c:v>
                </c:pt>
                <c:pt idx="4">
                  <c:v>9.6000000000000002E-2</c:v>
                </c:pt>
                <c:pt idx="5">
                  <c:v>7.3999999999999996E-2</c:v>
                </c:pt>
              </c:numCache>
            </c:numRef>
          </c:val>
          <c:smooth val="0"/>
          <c:extLst>
            <c:ext xmlns:c16="http://schemas.microsoft.com/office/drawing/2014/chart" uri="{C3380CC4-5D6E-409C-BE32-E72D297353CC}">
              <c16:uniqueId val="{00000000-D2C5-4D89-ACAA-411868A75DF9}"/>
            </c:ext>
          </c:extLst>
        </c:ser>
        <c:ser>
          <c:idx val="1"/>
          <c:order val="1"/>
          <c:tx>
            <c:strRef>
              <c:f>'Cape Karoo (Jan - Jun 22) Int'!$A$21</c:f>
              <c:strCache>
                <c:ptCount val="1"/>
                <c:pt idx="0">
                  <c:v>Cape Karoo</c:v>
                </c:pt>
              </c:strCache>
            </c:strRef>
          </c:tx>
          <c:spPr>
            <a:ln w="28575" cap="rnd">
              <a:solidFill>
                <a:srgbClr val="4D4D4F"/>
              </a:solidFill>
              <a:round/>
            </a:ln>
            <a:effectLst/>
          </c:spPr>
          <c:marker>
            <c:symbol val="none"/>
          </c:marker>
          <c:cat>
            <c:strRef>
              <c:f>'Cape Karoo (Jan - Jun 22) Int'!$B$19:$G$19</c:f>
              <c:strCache>
                <c:ptCount val="6"/>
                <c:pt idx="0">
                  <c:v>Jan</c:v>
                </c:pt>
                <c:pt idx="1">
                  <c:v>Feb</c:v>
                </c:pt>
                <c:pt idx="2">
                  <c:v>Mar</c:v>
                </c:pt>
                <c:pt idx="3">
                  <c:v>Apr</c:v>
                </c:pt>
                <c:pt idx="4">
                  <c:v>May</c:v>
                </c:pt>
                <c:pt idx="5">
                  <c:v>Jun</c:v>
                </c:pt>
              </c:strCache>
            </c:strRef>
          </c:cat>
          <c:val>
            <c:numRef>
              <c:f>'Cape Karoo (Jan - Jun 22) Int'!$B$21:$G$21</c:f>
              <c:numCache>
                <c:formatCode>0.0%</c:formatCode>
                <c:ptCount val="6"/>
                <c:pt idx="0">
                  <c:v>0.125</c:v>
                </c:pt>
                <c:pt idx="1">
                  <c:v>0.20300000000000001</c:v>
                </c:pt>
                <c:pt idx="2">
                  <c:v>0.28100000000000003</c:v>
                </c:pt>
                <c:pt idx="3">
                  <c:v>0.35899999999999999</c:v>
                </c:pt>
                <c:pt idx="4">
                  <c:v>1.6E-2</c:v>
                </c:pt>
                <c:pt idx="5">
                  <c:v>1.6E-2</c:v>
                </c:pt>
              </c:numCache>
            </c:numRef>
          </c:val>
          <c:smooth val="0"/>
          <c:extLst>
            <c:ext xmlns:c16="http://schemas.microsoft.com/office/drawing/2014/chart" uri="{C3380CC4-5D6E-409C-BE32-E72D297353CC}">
              <c16:uniqueId val="{00000001-D2C5-4D89-ACAA-411868A75DF9}"/>
            </c:ext>
          </c:extLst>
        </c:ser>
        <c:dLbls>
          <c:showLegendKey val="0"/>
          <c:showVal val="0"/>
          <c:showCatName val="0"/>
          <c:showSerName val="0"/>
          <c:showPercent val="0"/>
          <c:showBubbleSize val="0"/>
        </c:dLbls>
        <c:smooth val="0"/>
        <c:axId val="331706879"/>
        <c:axId val="331687327"/>
      </c:lineChart>
      <c:catAx>
        <c:axId val="331706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31687327"/>
        <c:crosses val="autoZero"/>
        <c:auto val="1"/>
        <c:lblAlgn val="ctr"/>
        <c:lblOffset val="100"/>
        <c:noMultiLvlLbl val="0"/>
      </c:catAx>
      <c:valAx>
        <c:axId val="331687327"/>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31706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Arrival Days of the Week: International,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'Cape Karoo (Jan - Jun 22) Int'!$A$34</c:f>
              <c:strCache>
                <c:ptCount val="1"/>
                <c:pt idx="0">
                  <c:v>Western Cape</c:v>
                </c:pt>
              </c:strCache>
            </c:strRef>
          </c:tx>
          <c:spPr>
            <a:solidFill>
              <a:srgbClr val="00AEEF"/>
            </a:solidFill>
            <a:ln>
              <a:noFill/>
            </a:ln>
            <a:effectLst/>
          </c:spPr>
          <c:invertIfNegative val="0"/>
          <c:cat>
            <c:strRef>
              <c:f>'Cape Karoo (Jan - Jun 22) Int'!$B$33:$H$33</c:f>
              <c:strCache>
                <c:ptCount val="7"/>
                <c:pt idx="0">
                  <c:v>Monday</c:v>
                </c:pt>
                <c:pt idx="1">
                  <c:v>Tuesday </c:v>
                </c:pt>
                <c:pt idx="2">
                  <c:v>Wednesday</c:v>
                </c:pt>
                <c:pt idx="3">
                  <c:v>Thursday</c:v>
                </c:pt>
                <c:pt idx="4">
                  <c:v>Friday</c:v>
                </c:pt>
                <c:pt idx="5">
                  <c:v>Saturday</c:v>
                </c:pt>
                <c:pt idx="6">
                  <c:v>Sunday</c:v>
                </c:pt>
              </c:strCache>
            </c:strRef>
          </c:cat>
          <c:val>
            <c:numRef>
              <c:f>'Cape Karoo (Jan - Jun 22) Int'!$B$34:$H$34</c:f>
              <c:numCache>
                <c:formatCode>0.0%</c:formatCode>
                <c:ptCount val="7"/>
                <c:pt idx="0">
                  <c:v>0.14499999999999999</c:v>
                </c:pt>
                <c:pt idx="1">
                  <c:v>0.13</c:v>
                </c:pt>
                <c:pt idx="2">
                  <c:v>0.14099999999999999</c:v>
                </c:pt>
                <c:pt idx="3">
                  <c:v>0.14199999999999999</c:v>
                </c:pt>
                <c:pt idx="4">
                  <c:v>0.14499999999999999</c:v>
                </c:pt>
                <c:pt idx="5">
                  <c:v>0.14499999999999999</c:v>
                </c:pt>
                <c:pt idx="6">
                  <c:v>0.152</c:v>
                </c:pt>
              </c:numCache>
            </c:numRef>
          </c:val>
          <c:extLst>
            <c:ext xmlns:c16="http://schemas.microsoft.com/office/drawing/2014/chart" uri="{C3380CC4-5D6E-409C-BE32-E72D297353CC}">
              <c16:uniqueId val="{00000000-BA30-41B7-B89D-9A8E7922DB18}"/>
            </c:ext>
          </c:extLst>
        </c:ser>
        <c:ser>
          <c:idx val="1"/>
          <c:order val="1"/>
          <c:tx>
            <c:strRef>
              <c:f>'Cape Karoo (Jan - Jun 22) Int'!$A$35</c:f>
              <c:strCache>
                <c:ptCount val="1"/>
                <c:pt idx="0">
                  <c:v>Cape Karoo</c:v>
                </c:pt>
              </c:strCache>
            </c:strRef>
          </c:tx>
          <c:spPr>
            <a:solidFill>
              <a:srgbClr val="4D4D4F"/>
            </a:solidFill>
            <a:ln>
              <a:noFill/>
            </a:ln>
            <a:effectLst/>
          </c:spPr>
          <c:invertIfNegative val="0"/>
          <c:cat>
            <c:strRef>
              <c:f>'Cape Karoo (Jan - Jun 22) Int'!$B$33:$H$33</c:f>
              <c:strCache>
                <c:ptCount val="7"/>
                <c:pt idx="0">
                  <c:v>Monday</c:v>
                </c:pt>
                <c:pt idx="1">
                  <c:v>Tuesday </c:v>
                </c:pt>
                <c:pt idx="2">
                  <c:v>Wednesday</c:v>
                </c:pt>
                <c:pt idx="3">
                  <c:v>Thursday</c:v>
                </c:pt>
                <c:pt idx="4">
                  <c:v>Friday</c:v>
                </c:pt>
                <c:pt idx="5">
                  <c:v>Saturday</c:v>
                </c:pt>
                <c:pt idx="6">
                  <c:v>Sunday</c:v>
                </c:pt>
              </c:strCache>
            </c:strRef>
          </c:cat>
          <c:val>
            <c:numRef>
              <c:f>'Cape Karoo (Jan - Jun 22) Int'!$B$35:$H$35</c:f>
              <c:numCache>
                <c:formatCode>0.0%</c:formatCode>
                <c:ptCount val="7"/>
                <c:pt idx="0">
                  <c:v>0.188</c:v>
                </c:pt>
                <c:pt idx="1">
                  <c:v>0.125</c:v>
                </c:pt>
                <c:pt idx="2">
                  <c:v>0.125</c:v>
                </c:pt>
                <c:pt idx="3">
                  <c:v>0.17199999999999999</c:v>
                </c:pt>
                <c:pt idx="4">
                  <c:v>0.20300000000000001</c:v>
                </c:pt>
                <c:pt idx="5">
                  <c:v>7.8E-2</c:v>
                </c:pt>
                <c:pt idx="6">
                  <c:v>0.109</c:v>
                </c:pt>
              </c:numCache>
            </c:numRef>
          </c:val>
          <c:extLst>
            <c:ext xmlns:c16="http://schemas.microsoft.com/office/drawing/2014/chart" uri="{C3380CC4-5D6E-409C-BE32-E72D297353CC}">
              <c16:uniqueId val="{00000001-BA30-41B7-B89D-9A8E7922DB18}"/>
            </c:ext>
          </c:extLst>
        </c:ser>
        <c:dLbls>
          <c:showLegendKey val="0"/>
          <c:showVal val="0"/>
          <c:showCatName val="0"/>
          <c:showSerName val="0"/>
          <c:showPercent val="0"/>
          <c:showBubbleSize val="0"/>
        </c:dLbls>
        <c:gapWidth val="219"/>
        <c:overlap val="-27"/>
        <c:axId val="331740991"/>
        <c:axId val="331748063"/>
      </c:barChart>
      <c:catAx>
        <c:axId val="331740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31748063"/>
        <c:crosses val="autoZero"/>
        <c:auto val="1"/>
        <c:lblAlgn val="ctr"/>
        <c:lblOffset val="100"/>
        <c:noMultiLvlLbl val="0"/>
      </c:catAx>
      <c:valAx>
        <c:axId val="331748063"/>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31740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Departure Days of the Week: International, Jan - Jun 2022</a:t>
            </a:r>
          </a:p>
        </c:rich>
      </c:tx>
      <c:layout>
        <c:manualLayout>
          <c:xMode val="edge"/>
          <c:yMode val="edge"/>
          <c:x val="0.16727798643344136"/>
          <c:y val="2.7777850213588376E-2"/>
        </c:manualLayout>
      </c:layout>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'Cape Karoo (Jan - Jun 22) Int'!$A$41</c:f>
              <c:strCache>
                <c:ptCount val="1"/>
                <c:pt idx="0">
                  <c:v>Western Cape</c:v>
                </c:pt>
              </c:strCache>
            </c:strRef>
          </c:tx>
          <c:spPr>
            <a:solidFill>
              <a:srgbClr val="00AEEF"/>
            </a:solidFill>
            <a:ln>
              <a:noFill/>
            </a:ln>
            <a:effectLst/>
          </c:spPr>
          <c:invertIfNegative val="0"/>
          <c:cat>
            <c:strRef>
              <c:f>'Cape Karoo (Jan - Jun 22) Int'!$B$40:$H$40</c:f>
              <c:strCache>
                <c:ptCount val="7"/>
                <c:pt idx="0">
                  <c:v>Monday</c:v>
                </c:pt>
                <c:pt idx="1">
                  <c:v>Tuesday </c:v>
                </c:pt>
                <c:pt idx="2">
                  <c:v>Wednesday</c:v>
                </c:pt>
                <c:pt idx="3">
                  <c:v>Thursday</c:v>
                </c:pt>
                <c:pt idx="4">
                  <c:v>Friday</c:v>
                </c:pt>
                <c:pt idx="5">
                  <c:v>Saturday</c:v>
                </c:pt>
                <c:pt idx="6">
                  <c:v>Sunday</c:v>
                </c:pt>
              </c:strCache>
            </c:strRef>
          </c:cat>
          <c:val>
            <c:numRef>
              <c:f>'Cape Karoo (Jan - Jun 22) Int'!$B$41:$H$41</c:f>
              <c:numCache>
                <c:formatCode>0.0%</c:formatCode>
                <c:ptCount val="7"/>
                <c:pt idx="0">
                  <c:v>0.158</c:v>
                </c:pt>
                <c:pt idx="1">
                  <c:v>0.128</c:v>
                </c:pt>
                <c:pt idx="2">
                  <c:v>0.14000000000000001</c:v>
                </c:pt>
                <c:pt idx="3">
                  <c:v>0.14399999999999999</c:v>
                </c:pt>
                <c:pt idx="4">
                  <c:v>0.14299999999999999</c:v>
                </c:pt>
                <c:pt idx="5">
                  <c:v>0.153</c:v>
                </c:pt>
                <c:pt idx="6">
                  <c:v>0.13400000000000001</c:v>
                </c:pt>
              </c:numCache>
            </c:numRef>
          </c:val>
          <c:extLst>
            <c:ext xmlns:c16="http://schemas.microsoft.com/office/drawing/2014/chart" uri="{C3380CC4-5D6E-409C-BE32-E72D297353CC}">
              <c16:uniqueId val="{00000000-246C-457B-A360-B3160D7DA7FC}"/>
            </c:ext>
          </c:extLst>
        </c:ser>
        <c:ser>
          <c:idx val="1"/>
          <c:order val="1"/>
          <c:tx>
            <c:strRef>
              <c:f>'Cape Karoo (Jan - Jun 22) Int'!$A$42</c:f>
              <c:strCache>
                <c:ptCount val="1"/>
                <c:pt idx="0">
                  <c:v>Cape Karoo</c:v>
                </c:pt>
              </c:strCache>
            </c:strRef>
          </c:tx>
          <c:spPr>
            <a:solidFill>
              <a:srgbClr val="4D4D4F"/>
            </a:solidFill>
            <a:ln>
              <a:noFill/>
            </a:ln>
            <a:effectLst/>
          </c:spPr>
          <c:invertIfNegative val="0"/>
          <c:cat>
            <c:strRef>
              <c:f>'Cape Karoo (Jan - Jun 22) Int'!$B$40:$H$40</c:f>
              <c:strCache>
                <c:ptCount val="7"/>
                <c:pt idx="0">
                  <c:v>Monday</c:v>
                </c:pt>
                <c:pt idx="1">
                  <c:v>Tuesday </c:v>
                </c:pt>
                <c:pt idx="2">
                  <c:v>Wednesday</c:v>
                </c:pt>
                <c:pt idx="3">
                  <c:v>Thursday</c:v>
                </c:pt>
                <c:pt idx="4">
                  <c:v>Friday</c:v>
                </c:pt>
                <c:pt idx="5">
                  <c:v>Saturday</c:v>
                </c:pt>
                <c:pt idx="6">
                  <c:v>Sunday</c:v>
                </c:pt>
              </c:strCache>
            </c:strRef>
          </c:cat>
          <c:val>
            <c:numRef>
              <c:f>'Cape Karoo (Jan - Jun 22) Int'!$B$42:$H$42</c:f>
              <c:numCache>
                <c:formatCode>0.0%</c:formatCode>
                <c:ptCount val="7"/>
                <c:pt idx="0">
                  <c:v>0.17199999999999999</c:v>
                </c:pt>
                <c:pt idx="1">
                  <c:v>0.125</c:v>
                </c:pt>
                <c:pt idx="2">
                  <c:v>0.109</c:v>
                </c:pt>
                <c:pt idx="3">
                  <c:v>0.14099999999999999</c:v>
                </c:pt>
                <c:pt idx="4">
                  <c:v>0.219</c:v>
                </c:pt>
                <c:pt idx="5">
                  <c:v>9.4E-2</c:v>
                </c:pt>
                <c:pt idx="6">
                  <c:v>0.14099999999999999</c:v>
                </c:pt>
              </c:numCache>
            </c:numRef>
          </c:val>
          <c:extLst>
            <c:ext xmlns:c16="http://schemas.microsoft.com/office/drawing/2014/chart" uri="{C3380CC4-5D6E-409C-BE32-E72D297353CC}">
              <c16:uniqueId val="{00000001-246C-457B-A360-B3160D7DA7FC}"/>
            </c:ext>
          </c:extLst>
        </c:ser>
        <c:dLbls>
          <c:showLegendKey val="0"/>
          <c:showVal val="0"/>
          <c:showCatName val="0"/>
          <c:showSerName val="0"/>
          <c:showPercent val="0"/>
          <c:showBubbleSize val="0"/>
        </c:dLbls>
        <c:gapWidth val="219"/>
        <c:overlap val="-27"/>
        <c:axId val="341919935"/>
        <c:axId val="341921183"/>
      </c:barChart>
      <c:catAx>
        <c:axId val="341919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41921183"/>
        <c:crosses val="autoZero"/>
        <c:auto val="1"/>
        <c:lblAlgn val="ctr"/>
        <c:lblOffset val="100"/>
        <c:noMultiLvlLbl val="0"/>
      </c:catAx>
      <c:valAx>
        <c:axId val="341921183"/>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41919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 of Sampled International Tourists who stayed overnight by month,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lineChart>
        <c:grouping val="standard"/>
        <c:varyColors val="0"/>
        <c:ser>
          <c:idx val="0"/>
          <c:order val="0"/>
          <c:tx>
            <c:strRef>
              <c:f>'Cape Karoo (Jan - Jun 22) Int'!$A$27</c:f>
              <c:strCache>
                <c:ptCount val="1"/>
                <c:pt idx="0">
                  <c:v>Western Cape</c:v>
                </c:pt>
              </c:strCache>
            </c:strRef>
          </c:tx>
          <c:spPr>
            <a:ln w="28575" cap="rnd">
              <a:solidFill>
                <a:schemeClr val="accent1"/>
              </a:solidFill>
              <a:round/>
            </a:ln>
            <a:effectLst/>
          </c:spPr>
          <c:marker>
            <c:symbol val="none"/>
          </c:marker>
          <c:cat>
            <c:strRef>
              <c:f>'Cape Karoo (Jan - Jun 22) Int'!$B$26:$G$26</c:f>
              <c:strCache>
                <c:ptCount val="6"/>
                <c:pt idx="0">
                  <c:v>Jan</c:v>
                </c:pt>
                <c:pt idx="1">
                  <c:v>Feb</c:v>
                </c:pt>
                <c:pt idx="2">
                  <c:v>Mar</c:v>
                </c:pt>
                <c:pt idx="3">
                  <c:v>Apr</c:v>
                </c:pt>
                <c:pt idx="4">
                  <c:v>May</c:v>
                </c:pt>
                <c:pt idx="5">
                  <c:v>Jun</c:v>
                </c:pt>
              </c:strCache>
            </c:strRef>
          </c:cat>
          <c:val>
            <c:numRef>
              <c:f>'Cape Karoo (Jan - Jun 22) Int'!$B$27:$G$27</c:f>
              <c:numCache>
                <c:formatCode>0.0%</c:formatCode>
                <c:ptCount val="6"/>
                <c:pt idx="0">
                  <c:v>0.70299999999999996</c:v>
                </c:pt>
                <c:pt idx="1">
                  <c:v>0.66100000000000003</c:v>
                </c:pt>
                <c:pt idx="2" formatCode="General">
                  <c:v>0.68100000000000005</c:v>
                </c:pt>
                <c:pt idx="3">
                  <c:v>0.71899999999999997</c:v>
                </c:pt>
                <c:pt idx="4">
                  <c:v>0.64900000000000002</c:v>
                </c:pt>
                <c:pt idx="5">
                  <c:v>0.63800000000000001</c:v>
                </c:pt>
              </c:numCache>
            </c:numRef>
          </c:val>
          <c:smooth val="0"/>
          <c:extLst>
            <c:ext xmlns:c16="http://schemas.microsoft.com/office/drawing/2014/chart" uri="{C3380CC4-5D6E-409C-BE32-E72D297353CC}">
              <c16:uniqueId val="{00000000-41A2-4D71-BDF9-20F11D530FAD}"/>
            </c:ext>
          </c:extLst>
        </c:ser>
        <c:ser>
          <c:idx val="1"/>
          <c:order val="1"/>
          <c:tx>
            <c:strRef>
              <c:f>'Cape Karoo (Jan - Jun 22) Int'!$A$28</c:f>
              <c:strCache>
                <c:ptCount val="1"/>
                <c:pt idx="0">
                  <c:v>Cape Karoo</c:v>
                </c:pt>
              </c:strCache>
            </c:strRef>
          </c:tx>
          <c:spPr>
            <a:ln w="28575" cap="rnd">
              <a:solidFill>
                <a:srgbClr val="4D4D4F"/>
              </a:solidFill>
              <a:round/>
            </a:ln>
            <a:effectLst/>
          </c:spPr>
          <c:marker>
            <c:symbol val="none"/>
          </c:marker>
          <c:cat>
            <c:strRef>
              <c:f>'Cape Karoo (Jan - Jun 22) Int'!$B$26:$G$26</c:f>
              <c:strCache>
                <c:ptCount val="6"/>
                <c:pt idx="0">
                  <c:v>Jan</c:v>
                </c:pt>
                <c:pt idx="1">
                  <c:v>Feb</c:v>
                </c:pt>
                <c:pt idx="2">
                  <c:v>Mar</c:v>
                </c:pt>
                <c:pt idx="3">
                  <c:v>Apr</c:v>
                </c:pt>
                <c:pt idx="4">
                  <c:v>May</c:v>
                </c:pt>
                <c:pt idx="5">
                  <c:v>Jun</c:v>
                </c:pt>
              </c:strCache>
            </c:strRef>
          </c:cat>
          <c:val>
            <c:numRef>
              <c:f>'Cape Karoo (Jan - Jun 22) Int'!$B$28:$G$28</c:f>
              <c:numCache>
                <c:formatCode>0.0%</c:formatCode>
                <c:ptCount val="6"/>
                <c:pt idx="0">
                  <c:v>0.375</c:v>
                </c:pt>
                <c:pt idx="1">
                  <c:v>0.76900000000000002</c:v>
                </c:pt>
                <c:pt idx="2">
                  <c:v>0.66700000000000004</c:v>
                </c:pt>
                <c:pt idx="3">
                  <c:v>0.60899999999999999</c:v>
                </c:pt>
                <c:pt idx="4">
                  <c:v>0</c:v>
                </c:pt>
                <c:pt idx="5">
                  <c:v>0</c:v>
                </c:pt>
              </c:numCache>
            </c:numRef>
          </c:val>
          <c:smooth val="0"/>
          <c:extLst>
            <c:ext xmlns:c16="http://schemas.microsoft.com/office/drawing/2014/chart" uri="{C3380CC4-5D6E-409C-BE32-E72D297353CC}">
              <c16:uniqueId val="{00000001-41A2-4D71-BDF9-20F11D530FAD}"/>
            </c:ext>
          </c:extLst>
        </c:ser>
        <c:dLbls>
          <c:showLegendKey val="0"/>
          <c:showVal val="0"/>
          <c:showCatName val="0"/>
          <c:showSerName val="0"/>
          <c:showPercent val="0"/>
          <c:showBubbleSize val="0"/>
        </c:dLbls>
        <c:smooth val="0"/>
        <c:axId val="1968811087"/>
        <c:axId val="1968799023"/>
      </c:lineChart>
      <c:catAx>
        <c:axId val="1968811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968799023"/>
        <c:crosses val="autoZero"/>
        <c:auto val="1"/>
        <c:lblAlgn val="ctr"/>
        <c:lblOffset val="100"/>
        <c:noMultiLvlLbl val="0"/>
      </c:catAx>
      <c:valAx>
        <c:axId val="1968799023"/>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9688110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Domestic Origin Municipality, Jan - Jun 2022</a:t>
            </a:r>
          </a:p>
        </c:rich>
      </c:tx>
      <c:layout>
        <c:manualLayout>
          <c:xMode val="edge"/>
          <c:yMode val="edge"/>
          <c:x val="0.13766627451893959"/>
          <c:y val="2.7777777777777776E-2"/>
        </c:manualLayout>
      </c:layout>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bar"/>
        <c:grouping val="clustered"/>
        <c:varyColors val="0"/>
        <c:ser>
          <c:idx val="0"/>
          <c:order val="0"/>
          <c:spPr>
            <a:solidFill>
              <a:srgbClr val="00AEE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'Cape Karoo (Jan-Jun 22) Dom'!$G$53:$G$62</c:f>
              <c:strCache>
                <c:ptCount val="10"/>
                <c:pt idx="0">
                  <c:v>eThekwini</c:v>
                </c:pt>
                <c:pt idx="1">
                  <c:v>Sol Plaatje</c:v>
                </c:pt>
                <c:pt idx="2">
                  <c:v>Drakenstein</c:v>
                </c:pt>
                <c:pt idx="3">
                  <c:v>Mossel Bay</c:v>
                </c:pt>
                <c:pt idx="4">
                  <c:v>George</c:v>
                </c:pt>
                <c:pt idx="5">
                  <c:v>Mangaung</c:v>
                </c:pt>
                <c:pt idx="6">
                  <c:v>City of Ekurhuleni</c:v>
                </c:pt>
                <c:pt idx="7">
                  <c:v>City of Johannesburg</c:v>
                </c:pt>
                <c:pt idx="8">
                  <c:v>City of Tshwane</c:v>
                </c:pt>
                <c:pt idx="9">
                  <c:v>City of Cape Town</c:v>
                </c:pt>
              </c:strCache>
            </c:strRef>
          </c:cat>
          <c:val>
            <c:numRef>
              <c:f>'Cape Karoo (Jan-Jun 22) Dom'!$H$53:$H$62</c:f>
              <c:numCache>
                <c:formatCode>General</c:formatCode>
                <c:ptCount val="10"/>
                <c:pt idx="0">
                  <c:v>225</c:v>
                </c:pt>
                <c:pt idx="1">
                  <c:v>266</c:v>
                </c:pt>
                <c:pt idx="2">
                  <c:v>300</c:v>
                </c:pt>
                <c:pt idx="3">
                  <c:v>320</c:v>
                </c:pt>
                <c:pt idx="4">
                  <c:v>362</c:v>
                </c:pt>
                <c:pt idx="5">
                  <c:v>474</c:v>
                </c:pt>
                <c:pt idx="6">
                  <c:v>714</c:v>
                </c:pt>
                <c:pt idx="7">
                  <c:v>731</c:v>
                </c:pt>
                <c:pt idx="8" formatCode="#,##0">
                  <c:v>1023</c:v>
                </c:pt>
                <c:pt idx="9" formatCode="#,##0">
                  <c:v>2409</c:v>
                </c:pt>
              </c:numCache>
            </c:numRef>
          </c:val>
          <c:extLst>
            <c:ext xmlns:c16="http://schemas.microsoft.com/office/drawing/2014/chart" uri="{C3380CC4-5D6E-409C-BE32-E72D297353CC}">
              <c16:uniqueId val="{00000000-31F0-49AD-8557-DF955A683A1F}"/>
            </c:ext>
          </c:extLst>
        </c:ser>
        <c:dLbls>
          <c:dLblPos val="outEnd"/>
          <c:showLegendKey val="0"/>
          <c:showVal val="1"/>
          <c:showCatName val="0"/>
          <c:showSerName val="0"/>
          <c:showPercent val="0"/>
          <c:showBubbleSize val="0"/>
        </c:dLbls>
        <c:gapWidth val="182"/>
        <c:axId val="282573919"/>
        <c:axId val="282562687"/>
      </c:barChart>
      <c:catAx>
        <c:axId val="2825739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82562687"/>
        <c:crosses val="autoZero"/>
        <c:auto val="1"/>
        <c:lblAlgn val="ctr"/>
        <c:lblOffset val="100"/>
        <c:noMultiLvlLbl val="0"/>
      </c:catAx>
      <c:valAx>
        <c:axId val="28256268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825739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US" sz="900" b="1" dirty="0"/>
              <a:t>Sample Size,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ofPieChart>
        <c:ofPieType val="bar"/>
        <c:varyColors val="1"/>
        <c:ser>
          <c:idx val="0"/>
          <c:order val="0"/>
          <c:tx>
            <c:strRef>
              <c:f>'Beaufort West'!$B$3</c:f>
              <c:strCache>
                <c:ptCount val="1"/>
                <c:pt idx="0">
                  <c:v>Jan - Jun 2022</c:v>
                </c:pt>
              </c:strCache>
            </c:strRef>
          </c:tx>
          <c:spPr>
            <a:solidFill>
              <a:srgbClr val="00AEEF"/>
            </a:solidFill>
          </c:spPr>
          <c:dPt>
            <c:idx val="0"/>
            <c:bubble3D val="0"/>
            <c:spPr>
              <a:solidFill>
                <a:srgbClr val="00AEEF"/>
              </a:solidFill>
              <a:ln w="19050">
                <a:solidFill>
                  <a:schemeClr val="lt1"/>
                </a:solidFill>
              </a:ln>
              <a:effectLst/>
            </c:spPr>
            <c:extLst>
              <c:ext xmlns:c16="http://schemas.microsoft.com/office/drawing/2014/chart" uri="{C3380CC4-5D6E-409C-BE32-E72D297353CC}">
                <c16:uniqueId val="{00000001-B55F-4917-BF29-B384FED8A8E1}"/>
              </c:ext>
            </c:extLst>
          </c:dPt>
          <c:dPt>
            <c:idx val="1"/>
            <c:bubble3D val="0"/>
            <c:spPr>
              <a:solidFill>
                <a:srgbClr val="4D4D4F"/>
              </a:solidFill>
              <a:ln w="19050">
                <a:solidFill>
                  <a:schemeClr val="lt1"/>
                </a:solidFill>
              </a:ln>
              <a:effectLst/>
            </c:spPr>
            <c:extLst>
              <c:ext xmlns:c16="http://schemas.microsoft.com/office/drawing/2014/chart" uri="{C3380CC4-5D6E-409C-BE32-E72D297353CC}">
                <c16:uniqueId val="{00000003-B55F-4917-BF29-B384FED8A8E1}"/>
              </c:ext>
            </c:extLst>
          </c:dPt>
          <c:dPt>
            <c:idx val="2"/>
            <c:bubble3D val="0"/>
            <c:spPr>
              <a:solidFill>
                <a:srgbClr val="00AEEF"/>
              </a:solidFill>
              <a:ln w="19050">
                <a:solidFill>
                  <a:schemeClr val="lt1"/>
                </a:solidFill>
              </a:ln>
              <a:effectLst/>
            </c:spPr>
            <c:extLst>
              <c:ext xmlns:c16="http://schemas.microsoft.com/office/drawing/2014/chart" uri="{C3380CC4-5D6E-409C-BE32-E72D297353CC}">
                <c16:uniqueId val="{00000005-B55F-4917-BF29-B384FED8A8E1}"/>
              </c:ext>
            </c:extLst>
          </c:dPt>
          <c:dLbls>
            <c:dLbl>
              <c:idx val="0"/>
              <c:layout>
                <c:manualLayout>
                  <c:x val="0.25484204203950833"/>
                  <c:y val="0.22587365290046785"/>
                </c:manualLayout>
              </c:layout>
              <c:dLblPos val="bestFit"/>
              <c:showLegendKey val="0"/>
              <c:showVal val="1"/>
              <c:showCatName val="0"/>
              <c:showSerName val="0"/>
              <c:showPercent val="0"/>
              <c:showBubbleSize val="0"/>
              <c:extLst>
                <c:ext xmlns:c15="http://schemas.microsoft.com/office/drawing/2012/chart" uri="{CE6537A1-D6FC-4f65-9D91-7224C49458BB}">
                  <c15:layout>
                    <c:manualLayout>
                      <c:w val="0.25465536852463067"/>
                      <c:h val="0.16918336995351482"/>
                    </c:manualLayout>
                  </c15:layout>
                </c:ext>
                <c:ext xmlns:c16="http://schemas.microsoft.com/office/drawing/2014/chart" uri="{C3380CC4-5D6E-409C-BE32-E72D297353CC}">
                  <c16:uniqueId val="{00000001-B55F-4917-BF29-B384FED8A8E1}"/>
                </c:ext>
              </c:extLst>
            </c:dLbl>
            <c:dLbl>
              <c:idx val="1"/>
              <c:layout>
                <c:manualLayout>
                  <c:x val="-8.7061574311615042E-2"/>
                  <c:y val="-0.2214649069050217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5F-4917-BF29-B384FED8A8E1}"/>
                </c:ext>
              </c:extLst>
            </c:dLbl>
            <c:dLbl>
              <c:idx val="2"/>
              <c:delete val="1"/>
              <c:extLst>
                <c:ext xmlns:c15="http://schemas.microsoft.com/office/drawing/2012/chart" uri="{CE6537A1-D6FC-4f65-9D91-7224C49458BB}"/>
                <c:ext xmlns:c16="http://schemas.microsoft.com/office/drawing/2014/chart" uri="{C3380CC4-5D6E-409C-BE32-E72D297353CC}">
                  <c16:uniqueId val="{00000005-B55F-4917-BF29-B384FED8A8E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'Beaufort West'!$C$2:$D$2</c:f>
              <c:strCache>
                <c:ptCount val="2"/>
                <c:pt idx="0">
                  <c:v>Domestic</c:v>
                </c:pt>
                <c:pt idx="1">
                  <c:v>International </c:v>
                </c:pt>
              </c:strCache>
            </c:strRef>
          </c:cat>
          <c:val>
            <c:numRef>
              <c:f>'Beaufort West'!$C$3:$D$3</c:f>
              <c:numCache>
                <c:formatCode>General</c:formatCode>
                <c:ptCount val="2"/>
                <c:pt idx="0" formatCode="#,##0">
                  <c:v>10324</c:v>
                </c:pt>
                <c:pt idx="1">
                  <c:v>42</c:v>
                </c:pt>
              </c:numCache>
            </c:numRef>
          </c:val>
          <c:extLst>
            <c:ext xmlns:c16="http://schemas.microsoft.com/office/drawing/2014/chart" uri="{C3380CC4-5D6E-409C-BE32-E72D297353CC}">
              <c16:uniqueId val="{00000006-B55F-4917-BF29-B384FED8A8E1}"/>
            </c:ext>
          </c:extLst>
        </c:ser>
        <c:dLbls>
          <c:dLblPos val="bestFit"/>
          <c:showLegendKey val="0"/>
          <c:showVal val="1"/>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US" sz="900" b="1" dirty="0"/>
              <a:t>Overnight Stays in Beaufort West,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bar"/>
        <c:grouping val="clustered"/>
        <c:varyColors val="0"/>
        <c:ser>
          <c:idx val="0"/>
          <c:order val="0"/>
          <c:tx>
            <c:strRef>
              <c:f>'Beaufort West'!$B$19</c:f>
              <c:strCache>
                <c:ptCount val="1"/>
                <c:pt idx="0">
                  <c:v>Percent Overnight</c:v>
                </c:pt>
              </c:strCache>
            </c:strRef>
          </c:tx>
          <c:spPr>
            <a:solidFill>
              <a:schemeClr val="accent1"/>
            </a:solidFill>
            <a:ln>
              <a:noFill/>
            </a:ln>
            <a:effectLst/>
          </c:spPr>
          <c:invertIfNegative val="0"/>
          <c:dPt>
            <c:idx val="0"/>
            <c:invertIfNegative val="0"/>
            <c:bubble3D val="0"/>
            <c:spPr>
              <a:solidFill>
                <a:srgbClr val="4D4D4F"/>
              </a:solidFill>
              <a:ln>
                <a:noFill/>
              </a:ln>
              <a:effectLst/>
            </c:spPr>
            <c:extLst>
              <c:ext xmlns:c16="http://schemas.microsoft.com/office/drawing/2014/chart" uri="{C3380CC4-5D6E-409C-BE32-E72D297353CC}">
                <c16:uniqueId val="{00000000-5CA2-4E53-90A9-DF9653C6D203}"/>
              </c:ext>
            </c:extLst>
          </c:dPt>
          <c:dPt>
            <c:idx val="1"/>
            <c:invertIfNegative val="0"/>
            <c:bubble3D val="0"/>
            <c:spPr>
              <a:solidFill>
                <a:srgbClr val="00AEEF"/>
              </a:solidFill>
              <a:ln>
                <a:noFill/>
              </a:ln>
              <a:effectLst/>
            </c:spPr>
            <c:extLst>
              <c:ext xmlns:c16="http://schemas.microsoft.com/office/drawing/2014/chart" uri="{C3380CC4-5D6E-409C-BE32-E72D297353CC}">
                <c16:uniqueId val="{00000001-5CA2-4E53-90A9-DF9653C6D203}"/>
              </c:ext>
            </c:extLst>
          </c:dPt>
          <c:dLbls>
            <c:dLbl>
              <c:idx val="1"/>
              <c:layout>
                <c:manualLayout>
                  <c:x val="-1.0980200213909801E-16"/>
                  <c:y val="-0.1265261224578299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CA2-4E53-90A9-DF9653C6D20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'Beaufort West'!$A$20:$A$21</c:f>
              <c:strCache>
                <c:ptCount val="2"/>
                <c:pt idx="0">
                  <c:v>Domestic</c:v>
                </c:pt>
                <c:pt idx="1">
                  <c:v>International</c:v>
                </c:pt>
              </c:strCache>
            </c:strRef>
          </c:cat>
          <c:val>
            <c:numRef>
              <c:f>'Beaufort West'!$B$20:$B$21</c:f>
              <c:numCache>
                <c:formatCode>0.0%</c:formatCode>
                <c:ptCount val="2"/>
                <c:pt idx="0">
                  <c:v>0.19</c:v>
                </c:pt>
                <c:pt idx="1">
                  <c:v>0.57099999999999995</c:v>
                </c:pt>
              </c:numCache>
            </c:numRef>
          </c:val>
          <c:extLst>
            <c:ext xmlns:c16="http://schemas.microsoft.com/office/drawing/2014/chart" uri="{C3380CC4-5D6E-409C-BE32-E72D297353CC}">
              <c16:uniqueId val="{00000000-6FF3-4CB9-9D57-53C5649BBDAE}"/>
            </c:ext>
          </c:extLst>
        </c:ser>
        <c:dLbls>
          <c:dLblPos val="outEnd"/>
          <c:showLegendKey val="0"/>
          <c:showVal val="1"/>
          <c:showCatName val="0"/>
          <c:showSerName val="0"/>
          <c:showPercent val="0"/>
          <c:showBubbleSize val="0"/>
        </c:dLbls>
        <c:gapWidth val="219"/>
        <c:axId val="481203263"/>
        <c:axId val="481198687"/>
      </c:barChart>
      <c:catAx>
        <c:axId val="481203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481198687"/>
        <c:crosses val="autoZero"/>
        <c:auto val="1"/>
        <c:lblAlgn val="ctr"/>
        <c:lblOffset val="100"/>
        <c:noMultiLvlLbl val="0"/>
      </c:catAx>
      <c:valAx>
        <c:axId val="481198687"/>
        <c:scaling>
          <c:orientation val="minMax"/>
        </c:scaling>
        <c:delete val="1"/>
        <c:axPos val="b"/>
        <c:numFmt formatCode="0.0%" sourceLinked="1"/>
        <c:majorTickMark val="none"/>
        <c:minorTickMark val="none"/>
        <c:tickLblPos val="nextTo"/>
        <c:crossAx val="481203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US" sz="900" b="1" dirty="0"/>
              <a:t>Percent Repeat Visitors in Beaufort West,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'Beaufort West'!$E$19</c:f>
              <c:strCache>
                <c:ptCount val="1"/>
                <c:pt idx="0">
                  <c:v>Percent repeat visitors</c:v>
                </c:pt>
              </c:strCache>
            </c:strRef>
          </c:tx>
          <c:spPr>
            <a:solidFill>
              <a:srgbClr val="00AEE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'Beaufort West'!$D$20:$D$21</c:f>
              <c:strCache>
                <c:ptCount val="2"/>
                <c:pt idx="0">
                  <c:v>Domestic</c:v>
                </c:pt>
                <c:pt idx="1">
                  <c:v>International</c:v>
                </c:pt>
              </c:strCache>
            </c:strRef>
          </c:cat>
          <c:val>
            <c:numRef>
              <c:f>'Beaufort West'!$E$20:$E$21</c:f>
              <c:numCache>
                <c:formatCode>0.0%</c:formatCode>
                <c:ptCount val="2"/>
                <c:pt idx="0">
                  <c:v>0.51900000000000002</c:v>
                </c:pt>
                <c:pt idx="1">
                  <c:v>0.33300000000000002</c:v>
                </c:pt>
              </c:numCache>
            </c:numRef>
          </c:val>
          <c:extLst>
            <c:ext xmlns:c16="http://schemas.microsoft.com/office/drawing/2014/chart" uri="{C3380CC4-5D6E-409C-BE32-E72D297353CC}">
              <c16:uniqueId val="{00000000-7804-492C-B37A-7F71F58E4EBD}"/>
            </c:ext>
          </c:extLst>
        </c:ser>
        <c:dLbls>
          <c:dLblPos val="outEnd"/>
          <c:showLegendKey val="0"/>
          <c:showVal val="1"/>
          <c:showCatName val="0"/>
          <c:showSerName val="0"/>
          <c:showPercent val="0"/>
          <c:showBubbleSize val="0"/>
        </c:dLbls>
        <c:gapWidth val="219"/>
        <c:overlap val="-27"/>
        <c:axId val="429228255"/>
        <c:axId val="429234079"/>
      </c:barChart>
      <c:catAx>
        <c:axId val="429228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429234079"/>
        <c:crosses val="autoZero"/>
        <c:auto val="1"/>
        <c:lblAlgn val="ctr"/>
        <c:lblOffset val="100"/>
        <c:noMultiLvlLbl val="0"/>
      </c:catAx>
      <c:valAx>
        <c:axId val="429234079"/>
        <c:scaling>
          <c:orientation val="minMax"/>
        </c:scaling>
        <c:delete val="1"/>
        <c:axPos val="l"/>
        <c:numFmt formatCode="0.0%" sourceLinked="1"/>
        <c:majorTickMark val="none"/>
        <c:minorTickMark val="none"/>
        <c:tickLblPos val="nextTo"/>
        <c:crossAx val="4292282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b="0">
          <a:latin typeface="Helvetica LT Std Condensed" panose="020B0506020202030204"/>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Average Length of stay (number of days) in Beaufort West,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'Beaufort West'!$A$12</c:f>
              <c:strCache>
                <c:ptCount val="1"/>
                <c:pt idx="0">
                  <c:v>Domestic</c:v>
                </c:pt>
              </c:strCache>
            </c:strRef>
          </c:tx>
          <c:spPr>
            <a:solidFill>
              <a:srgbClr val="00AEEF"/>
            </a:solidFill>
            <a:ln>
              <a:noFill/>
            </a:ln>
            <a:effectLst/>
          </c:spPr>
          <c:invertIfNegative val="0"/>
          <c:cat>
            <c:strRef>
              <c:f>'Beaufort West'!$B$11:$J$11</c:f>
              <c:strCache>
                <c:ptCount val="9"/>
                <c:pt idx="0">
                  <c:v>1 Day</c:v>
                </c:pt>
                <c:pt idx="1">
                  <c:v>2 Days</c:v>
                </c:pt>
                <c:pt idx="2">
                  <c:v>3 Days</c:v>
                </c:pt>
                <c:pt idx="3">
                  <c:v>4 Days</c:v>
                </c:pt>
                <c:pt idx="4">
                  <c:v>5 Days</c:v>
                </c:pt>
                <c:pt idx="5">
                  <c:v>6 Days</c:v>
                </c:pt>
                <c:pt idx="6">
                  <c:v>7 Days</c:v>
                </c:pt>
                <c:pt idx="7">
                  <c:v>8-14 Days</c:v>
                </c:pt>
                <c:pt idx="8">
                  <c:v>15 - 21 Days</c:v>
                </c:pt>
              </c:strCache>
            </c:strRef>
          </c:cat>
          <c:val>
            <c:numRef>
              <c:f>'Beaufort West'!$B$12:$J$12</c:f>
              <c:numCache>
                <c:formatCode>0.0%</c:formatCode>
                <c:ptCount val="9"/>
                <c:pt idx="0">
                  <c:v>0.75900000000000001</c:v>
                </c:pt>
                <c:pt idx="1">
                  <c:v>0.188</c:v>
                </c:pt>
                <c:pt idx="2">
                  <c:v>2.5999999999999999E-2</c:v>
                </c:pt>
                <c:pt idx="3">
                  <c:v>0.01</c:v>
                </c:pt>
                <c:pt idx="4">
                  <c:v>6.0000000000000001E-3</c:v>
                </c:pt>
                <c:pt idx="5">
                  <c:v>3.0000000000000001E-3</c:v>
                </c:pt>
                <c:pt idx="6">
                  <c:v>1E-3</c:v>
                </c:pt>
                <c:pt idx="7">
                  <c:v>4.0000000000000001E-3</c:v>
                </c:pt>
                <c:pt idx="8">
                  <c:v>1E-3</c:v>
                </c:pt>
              </c:numCache>
            </c:numRef>
          </c:val>
          <c:extLst>
            <c:ext xmlns:c16="http://schemas.microsoft.com/office/drawing/2014/chart" uri="{C3380CC4-5D6E-409C-BE32-E72D297353CC}">
              <c16:uniqueId val="{00000000-9067-44F7-9813-03D5869D4738}"/>
            </c:ext>
          </c:extLst>
        </c:ser>
        <c:ser>
          <c:idx val="1"/>
          <c:order val="1"/>
          <c:tx>
            <c:strRef>
              <c:f>'Beaufort West'!$A$13</c:f>
              <c:strCache>
                <c:ptCount val="1"/>
                <c:pt idx="0">
                  <c:v>International </c:v>
                </c:pt>
              </c:strCache>
            </c:strRef>
          </c:tx>
          <c:spPr>
            <a:solidFill>
              <a:srgbClr val="4D4D4F"/>
            </a:solidFill>
            <a:ln>
              <a:noFill/>
            </a:ln>
            <a:effectLst/>
          </c:spPr>
          <c:invertIfNegative val="0"/>
          <c:cat>
            <c:strRef>
              <c:f>'Beaufort West'!$B$11:$J$11</c:f>
              <c:strCache>
                <c:ptCount val="9"/>
                <c:pt idx="0">
                  <c:v>1 Day</c:v>
                </c:pt>
                <c:pt idx="1">
                  <c:v>2 Days</c:v>
                </c:pt>
                <c:pt idx="2">
                  <c:v>3 Days</c:v>
                </c:pt>
                <c:pt idx="3">
                  <c:v>4 Days</c:v>
                </c:pt>
                <c:pt idx="4">
                  <c:v>5 Days</c:v>
                </c:pt>
                <c:pt idx="5">
                  <c:v>6 Days</c:v>
                </c:pt>
                <c:pt idx="6">
                  <c:v>7 Days</c:v>
                </c:pt>
                <c:pt idx="7">
                  <c:v>8-14 Days</c:v>
                </c:pt>
                <c:pt idx="8">
                  <c:v>15 - 21 Days</c:v>
                </c:pt>
              </c:strCache>
            </c:strRef>
          </c:cat>
          <c:val>
            <c:numRef>
              <c:f>'Beaufort West'!$B$13:$J$13</c:f>
              <c:numCache>
                <c:formatCode>0.0%</c:formatCode>
                <c:ptCount val="9"/>
                <c:pt idx="0">
                  <c:v>0.40500000000000003</c:v>
                </c:pt>
                <c:pt idx="1">
                  <c:v>0.35699999999999998</c:v>
                </c:pt>
                <c:pt idx="2">
                  <c:v>7.0999999999999994E-2</c:v>
                </c:pt>
                <c:pt idx="3">
                  <c:v>4.8000000000000001E-2</c:v>
                </c:pt>
                <c:pt idx="4">
                  <c:v>2.4E-2</c:v>
                </c:pt>
                <c:pt idx="5">
                  <c:v>2.4E-2</c:v>
                </c:pt>
                <c:pt idx="6">
                  <c:v>4.8000000000000001E-2</c:v>
                </c:pt>
                <c:pt idx="7">
                  <c:v>2.4E-2</c:v>
                </c:pt>
                <c:pt idx="8">
                  <c:v>0</c:v>
                </c:pt>
              </c:numCache>
            </c:numRef>
          </c:val>
          <c:extLst>
            <c:ext xmlns:c16="http://schemas.microsoft.com/office/drawing/2014/chart" uri="{C3380CC4-5D6E-409C-BE32-E72D297353CC}">
              <c16:uniqueId val="{00000001-9067-44F7-9813-03D5869D4738}"/>
            </c:ext>
          </c:extLst>
        </c:ser>
        <c:dLbls>
          <c:showLegendKey val="0"/>
          <c:showVal val="0"/>
          <c:showCatName val="0"/>
          <c:showSerName val="0"/>
          <c:showPercent val="0"/>
          <c:showBubbleSize val="0"/>
        </c:dLbls>
        <c:gapWidth val="219"/>
        <c:overlap val="-27"/>
        <c:axId val="195071599"/>
        <c:axId val="195084495"/>
      </c:barChart>
      <c:catAx>
        <c:axId val="195071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95084495"/>
        <c:crosses val="autoZero"/>
        <c:auto val="1"/>
        <c:lblAlgn val="ctr"/>
        <c:lblOffset val="100"/>
        <c:noMultiLvlLbl val="0"/>
      </c:catAx>
      <c:valAx>
        <c:axId val="19508449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95071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u="none">
          <a:latin typeface="Helvetica LT Std Condensed" panose="020B0506020202030204"/>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 of Sampled Tourists who stayed overnight in Beaufort West,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lineChart>
        <c:grouping val="standard"/>
        <c:varyColors val="0"/>
        <c:ser>
          <c:idx val="0"/>
          <c:order val="0"/>
          <c:tx>
            <c:strRef>
              <c:f>'Beaufort West'!$A$33</c:f>
              <c:strCache>
                <c:ptCount val="1"/>
                <c:pt idx="0">
                  <c:v>Domestic</c:v>
                </c:pt>
              </c:strCache>
            </c:strRef>
          </c:tx>
          <c:spPr>
            <a:ln w="28575" cap="rnd">
              <a:solidFill>
                <a:schemeClr val="accent1"/>
              </a:solidFill>
              <a:round/>
            </a:ln>
            <a:effectLst/>
          </c:spPr>
          <c:marker>
            <c:symbol val="none"/>
          </c:marker>
          <c:cat>
            <c:strRef>
              <c:f>'Beaufort West'!$B$32:$G$32</c:f>
              <c:strCache>
                <c:ptCount val="6"/>
                <c:pt idx="0">
                  <c:v>Jan</c:v>
                </c:pt>
                <c:pt idx="1">
                  <c:v>Feb</c:v>
                </c:pt>
                <c:pt idx="2">
                  <c:v>Mar</c:v>
                </c:pt>
                <c:pt idx="3">
                  <c:v>Apr</c:v>
                </c:pt>
                <c:pt idx="4">
                  <c:v>May</c:v>
                </c:pt>
                <c:pt idx="5">
                  <c:v>Jun</c:v>
                </c:pt>
              </c:strCache>
            </c:strRef>
          </c:cat>
          <c:val>
            <c:numRef>
              <c:f>'Beaufort West'!$B$33:$G$33</c:f>
              <c:numCache>
                <c:formatCode>0.0%</c:formatCode>
                <c:ptCount val="6"/>
                <c:pt idx="0">
                  <c:v>0.17399999999999999</c:v>
                </c:pt>
                <c:pt idx="1">
                  <c:v>0.19800000000000001</c:v>
                </c:pt>
                <c:pt idx="2">
                  <c:v>0.193</c:v>
                </c:pt>
                <c:pt idx="3">
                  <c:v>0.17499999999999999</c:v>
                </c:pt>
                <c:pt idx="4">
                  <c:v>0.25</c:v>
                </c:pt>
                <c:pt idx="5">
                  <c:v>0.27</c:v>
                </c:pt>
              </c:numCache>
            </c:numRef>
          </c:val>
          <c:smooth val="0"/>
          <c:extLst>
            <c:ext xmlns:c16="http://schemas.microsoft.com/office/drawing/2014/chart" uri="{C3380CC4-5D6E-409C-BE32-E72D297353CC}">
              <c16:uniqueId val="{00000000-5F1A-4177-8E98-87B202A71E45}"/>
            </c:ext>
          </c:extLst>
        </c:ser>
        <c:ser>
          <c:idx val="1"/>
          <c:order val="1"/>
          <c:tx>
            <c:strRef>
              <c:f>'Beaufort West'!$A$34</c:f>
              <c:strCache>
                <c:ptCount val="1"/>
                <c:pt idx="0">
                  <c:v>International</c:v>
                </c:pt>
              </c:strCache>
            </c:strRef>
          </c:tx>
          <c:spPr>
            <a:ln w="28575" cap="rnd">
              <a:solidFill>
                <a:srgbClr val="4D4D4F"/>
              </a:solidFill>
              <a:round/>
            </a:ln>
            <a:effectLst/>
          </c:spPr>
          <c:marker>
            <c:symbol val="none"/>
          </c:marker>
          <c:cat>
            <c:strRef>
              <c:f>'Beaufort West'!$B$32:$G$32</c:f>
              <c:strCache>
                <c:ptCount val="6"/>
                <c:pt idx="0">
                  <c:v>Jan</c:v>
                </c:pt>
                <c:pt idx="1">
                  <c:v>Feb</c:v>
                </c:pt>
                <c:pt idx="2">
                  <c:v>Mar</c:v>
                </c:pt>
                <c:pt idx="3">
                  <c:v>Apr</c:v>
                </c:pt>
                <c:pt idx="4">
                  <c:v>May</c:v>
                </c:pt>
                <c:pt idx="5">
                  <c:v>Jun</c:v>
                </c:pt>
              </c:strCache>
            </c:strRef>
          </c:cat>
          <c:val>
            <c:numRef>
              <c:f>'Beaufort West'!$B$34:$G$34</c:f>
              <c:numCache>
                <c:formatCode>0.0%</c:formatCode>
                <c:ptCount val="6"/>
                <c:pt idx="0">
                  <c:v>0.33300000000000002</c:v>
                </c:pt>
                <c:pt idx="1">
                  <c:v>0.6</c:v>
                </c:pt>
                <c:pt idx="2">
                  <c:v>0.9</c:v>
                </c:pt>
                <c:pt idx="3">
                  <c:v>0.438</c:v>
                </c:pt>
                <c:pt idx="4">
                  <c:v>0</c:v>
                </c:pt>
                <c:pt idx="5">
                  <c:v>0</c:v>
                </c:pt>
              </c:numCache>
            </c:numRef>
          </c:val>
          <c:smooth val="0"/>
          <c:extLst>
            <c:ext xmlns:c16="http://schemas.microsoft.com/office/drawing/2014/chart" uri="{C3380CC4-5D6E-409C-BE32-E72D297353CC}">
              <c16:uniqueId val="{00000001-5F1A-4177-8E98-87B202A71E45}"/>
            </c:ext>
          </c:extLst>
        </c:ser>
        <c:dLbls>
          <c:showLegendKey val="0"/>
          <c:showVal val="0"/>
          <c:showCatName val="0"/>
          <c:showSerName val="0"/>
          <c:showPercent val="0"/>
          <c:showBubbleSize val="0"/>
        </c:dLbls>
        <c:smooth val="0"/>
        <c:axId val="75081279"/>
        <c:axId val="75070879"/>
      </c:lineChart>
      <c:catAx>
        <c:axId val="75081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75070879"/>
        <c:crosses val="autoZero"/>
        <c:auto val="1"/>
        <c:lblAlgn val="ctr"/>
        <c:lblOffset val="100"/>
        <c:noMultiLvlLbl val="0"/>
      </c:catAx>
      <c:valAx>
        <c:axId val="75070879"/>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75081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Months in Beaufort West,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manualLayout>
          <c:layoutTarget val="inner"/>
          <c:xMode val="edge"/>
          <c:yMode val="edge"/>
          <c:x val="7.6795979853670218E-2"/>
          <c:y val="0.16196130550938928"/>
          <c:w val="0.89978468291524982"/>
          <c:h val="0.59172732270874029"/>
        </c:manualLayout>
      </c:layout>
      <c:lineChart>
        <c:grouping val="standard"/>
        <c:varyColors val="0"/>
        <c:ser>
          <c:idx val="0"/>
          <c:order val="0"/>
          <c:tx>
            <c:strRef>
              <c:f>'Beaufort West'!$A$27</c:f>
              <c:strCache>
                <c:ptCount val="1"/>
                <c:pt idx="0">
                  <c:v>Domestic</c:v>
                </c:pt>
              </c:strCache>
            </c:strRef>
          </c:tx>
          <c:spPr>
            <a:ln w="28575" cap="rnd">
              <a:solidFill>
                <a:schemeClr val="accent1"/>
              </a:solidFill>
              <a:round/>
            </a:ln>
            <a:effectLst/>
          </c:spPr>
          <c:marker>
            <c:symbol val="none"/>
          </c:marker>
          <c:cat>
            <c:strRef>
              <c:f>'Beaufort West'!$B$26:$G$26</c:f>
              <c:strCache>
                <c:ptCount val="6"/>
                <c:pt idx="0">
                  <c:v>Jan</c:v>
                </c:pt>
                <c:pt idx="1">
                  <c:v>Feb</c:v>
                </c:pt>
                <c:pt idx="2">
                  <c:v>Mar</c:v>
                </c:pt>
                <c:pt idx="3">
                  <c:v>Apr</c:v>
                </c:pt>
                <c:pt idx="4">
                  <c:v>May</c:v>
                </c:pt>
                <c:pt idx="5">
                  <c:v>Jun</c:v>
                </c:pt>
              </c:strCache>
            </c:strRef>
          </c:cat>
          <c:val>
            <c:numRef>
              <c:f>'Beaufort West'!$B$27:$G$27</c:f>
              <c:numCache>
                <c:formatCode>0.0%</c:formatCode>
                <c:ptCount val="6"/>
                <c:pt idx="0">
                  <c:v>0.22700000000000001</c:v>
                </c:pt>
                <c:pt idx="1">
                  <c:v>0.16</c:v>
                </c:pt>
                <c:pt idx="2">
                  <c:v>0.27300000000000002</c:v>
                </c:pt>
                <c:pt idx="3">
                  <c:v>0.26600000000000001</c:v>
                </c:pt>
                <c:pt idx="4">
                  <c:v>3.3000000000000002E-2</c:v>
                </c:pt>
                <c:pt idx="5">
                  <c:v>4.1000000000000002E-2</c:v>
                </c:pt>
              </c:numCache>
            </c:numRef>
          </c:val>
          <c:smooth val="0"/>
          <c:extLst>
            <c:ext xmlns:c16="http://schemas.microsoft.com/office/drawing/2014/chart" uri="{C3380CC4-5D6E-409C-BE32-E72D297353CC}">
              <c16:uniqueId val="{00000000-E927-4909-B132-07BAFDEB1C58}"/>
            </c:ext>
          </c:extLst>
        </c:ser>
        <c:ser>
          <c:idx val="1"/>
          <c:order val="1"/>
          <c:tx>
            <c:strRef>
              <c:f>'Beaufort West'!$A$28</c:f>
              <c:strCache>
                <c:ptCount val="1"/>
                <c:pt idx="0">
                  <c:v>International</c:v>
                </c:pt>
              </c:strCache>
            </c:strRef>
          </c:tx>
          <c:spPr>
            <a:ln w="28575" cap="rnd">
              <a:solidFill>
                <a:srgbClr val="4D4D4F"/>
              </a:solidFill>
              <a:round/>
            </a:ln>
            <a:effectLst/>
          </c:spPr>
          <c:marker>
            <c:symbol val="none"/>
          </c:marker>
          <c:cat>
            <c:strRef>
              <c:f>'Beaufort West'!$B$26:$G$26</c:f>
              <c:strCache>
                <c:ptCount val="6"/>
                <c:pt idx="0">
                  <c:v>Jan</c:v>
                </c:pt>
                <c:pt idx="1">
                  <c:v>Feb</c:v>
                </c:pt>
                <c:pt idx="2">
                  <c:v>Mar</c:v>
                </c:pt>
                <c:pt idx="3">
                  <c:v>Apr</c:v>
                </c:pt>
                <c:pt idx="4">
                  <c:v>May</c:v>
                </c:pt>
                <c:pt idx="5">
                  <c:v>Jun</c:v>
                </c:pt>
              </c:strCache>
            </c:strRef>
          </c:cat>
          <c:val>
            <c:numRef>
              <c:f>'Beaufort West'!$B$28:$G$28</c:f>
              <c:numCache>
                <c:formatCode>0.0%</c:formatCode>
                <c:ptCount val="6"/>
                <c:pt idx="0">
                  <c:v>0.14299999999999999</c:v>
                </c:pt>
                <c:pt idx="1">
                  <c:v>0.23799999999999999</c:v>
                </c:pt>
                <c:pt idx="2">
                  <c:v>0.23799999999999999</c:v>
                </c:pt>
                <c:pt idx="3">
                  <c:v>0.38100000000000001</c:v>
                </c:pt>
                <c:pt idx="4">
                  <c:v>0</c:v>
                </c:pt>
                <c:pt idx="5">
                  <c:v>0</c:v>
                </c:pt>
              </c:numCache>
            </c:numRef>
          </c:val>
          <c:smooth val="0"/>
          <c:extLst>
            <c:ext xmlns:c16="http://schemas.microsoft.com/office/drawing/2014/chart" uri="{C3380CC4-5D6E-409C-BE32-E72D297353CC}">
              <c16:uniqueId val="{00000001-E927-4909-B132-07BAFDEB1C58}"/>
            </c:ext>
          </c:extLst>
        </c:ser>
        <c:dLbls>
          <c:showLegendKey val="0"/>
          <c:showVal val="0"/>
          <c:showCatName val="0"/>
          <c:showSerName val="0"/>
          <c:showPercent val="0"/>
          <c:showBubbleSize val="0"/>
        </c:dLbls>
        <c:smooth val="0"/>
        <c:axId val="68322927"/>
        <c:axId val="68334575"/>
      </c:lineChart>
      <c:catAx>
        <c:axId val="68322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68334575"/>
        <c:crosses val="autoZero"/>
        <c:auto val="1"/>
        <c:lblAlgn val="ctr"/>
        <c:lblOffset val="100"/>
        <c:noMultiLvlLbl val="0"/>
      </c:catAx>
      <c:valAx>
        <c:axId val="6833457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6832292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Arrival Days of the Week in Beaufort West,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'Beaufort West'!$A$38</c:f>
              <c:strCache>
                <c:ptCount val="1"/>
                <c:pt idx="0">
                  <c:v>Domestic</c:v>
                </c:pt>
              </c:strCache>
            </c:strRef>
          </c:tx>
          <c:spPr>
            <a:solidFill>
              <a:srgbClr val="00AEEF"/>
            </a:solidFill>
            <a:ln>
              <a:noFill/>
            </a:ln>
            <a:effectLst/>
          </c:spPr>
          <c:invertIfNegative val="0"/>
          <c:cat>
            <c:strRef>
              <c:f>'Beaufort West'!$B$37:$H$37</c:f>
              <c:strCache>
                <c:ptCount val="7"/>
                <c:pt idx="0">
                  <c:v>Monday</c:v>
                </c:pt>
                <c:pt idx="1">
                  <c:v>Tuesday </c:v>
                </c:pt>
                <c:pt idx="2">
                  <c:v>Wednesday</c:v>
                </c:pt>
                <c:pt idx="3">
                  <c:v>Thursday</c:v>
                </c:pt>
                <c:pt idx="4">
                  <c:v>Friday</c:v>
                </c:pt>
                <c:pt idx="5">
                  <c:v>Saturday</c:v>
                </c:pt>
                <c:pt idx="6">
                  <c:v>Sunday</c:v>
                </c:pt>
              </c:strCache>
            </c:strRef>
          </c:cat>
          <c:val>
            <c:numRef>
              <c:f>'Beaufort West'!$B$38:$H$38</c:f>
              <c:numCache>
                <c:formatCode>0.0%</c:formatCode>
                <c:ptCount val="7"/>
                <c:pt idx="0">
                  <c:v>0.13700000000000001</c:v>
                </c:pt>
                <c:pt idx="1">
                  <c:v>0.11899999999999999</c:v>
                </c:pt>
                <c:pt idx="2">
                  <c:v>0.126</c:v>
                </c:pt>
                <c:pt idx="3">
                  <c:v>0.15</c:v>
                </c:pt>
                <c:pt idx="4">
                  <c:v>0.17599999999999999</c:v>
                </c:pt>
                <c:pt idx="5">
                  <c:v>0.14399999999999999</c:v>
                </c:pt>
                <c:pt idx="6">
                  <c:v>0.14699999999999999</c:v>
                </c:pt>
              </c:numCache>
            </c:numRef>
          </c:val>
          <c:extLst>
            <c:ext xmlns:c16="http://schemas.microsoft.com/office/drawing/2014/chart" uri="{C3380CC4-5D6E-409C-BE32-E72D297353CC}">
              <c16:uniqueId val="{00000000-C425-4F0A-B3B1-3EEF9525D514}"/>
            </c:ext>
          </c:extLst>
        </c:ser>
        <c:ser>
          <c:idx val="1"/>
          <c:order val="1"/>
          <c:tx>
            <c:strRef>
              <c:f>'Beaufort West'!$A$39</c:f>
              <c:strCache>
                <c:ptCount val="1"/>
                <c:pt idx="0">
                  <c:v>International</c:v>
                </c:pt>
              </c:strCache>
            </c:strRef>
          </c:tx>
          <c:spPr>
            <a:solidFill>
              <a:srgbClr val="4D4D4F"/>
            </a:solidFill>
            <a:ln>
              <a:noFill/>
            </a:ln>
            <a:effectLst/>
          </c:spPr>
          <c:invertIfNegative val="0"/>
          <c:cat>
            <c:strRef>
              <c:f>'Beaufort West'!$B$37:$H$37</c:f>
              <c:strCache>
                <c:ptCount val="7"/>
                <c:pt idx="0">
                  <c:v>Monday</c:v>
                </c:pt>
                <c:pt idx="1">
                  <c:v>Tuesday </c:v>
                </c:pt>
                <c:pt idx="2">
                  <c:v>Wednesday</c:v>
                </c:pt>
                <c:pt idx="3">
                  <c:v>Thursday</c:v>
                </c:pt>
                <c:pt idx="4">
                  <c:v>Friday</c:v>
                </c:pt>
                <c:pt idx="5">
                  <c:v>Saturday</c:v>
                </c:pt>
                <c:pt idx="6">
                  <c:v>Sunday</c:v>
                </c:pt>
              </c:strCache>
            </c:strRef>
          </c:cat>
          <c:val>
            <c:numRef>
              <c:f>'Beaufort West'!$B$39:$H$39</c:f>
              <c:numCache>
                <c:formatCode>0.0%</c:formatCode>
                <c:ptCount val="7"/>
                <c:pt idx="0">
                  <c:v>0.19</c:v>
                </c:pt>
                <c:pt idx="1">
                  <c:v>9.5000000000000001E-2</c:v>
                </c:pt>
                <c:pt idx="2">
                  <c:v>0.16700000000000001</c:v>
                </c:pt>
                <c:pt idx="3">
                  <c:v>0.11899999999999999</c:v>
                </c:pt>
                <c:pt idx="4">
                  <c:v>0.16700000000000001</c:v>
                </c:pt>
                <c:pt idx="5">
                  <c:v>9.5000000000000001E-2</c:v>
                </c:pt>
                <c:pt idx="6">
                  <c:v>0.16700000000000001</c:v>
                </c:pt>
              </c:numCache>
            </c:numRef>
          </c:val>
          <c:extLst>
            <c:ext xmlns:c16="http://schemas.microsoft.com/office/drawing/2014/chart" uri="{C3380CC4-5D6E-409C-BE32-E72D297353CC}">
              <c16:uniqueId val="{00000001-C425-4F0A-B3B1-3EEF9525D514}"/>
            </c:ext>
          </c:extLst>
        </c:ser>
        <c:dLbls>
          <c:showLegendKey val="0"/>
          <c:showVal val="0"/>
          <c:showCatName val="0"/>
          <c:showSerName val="0"/>
          <c:showPercent val="0"/>
          <c:showBubbleSize val="0"/>
        </c:dLbls>
        <c:gapWidth val="219"/>
        <c:overlap val="-27"/>
        <c:axId val="451795135"/>
        <c:axId val="451792639"/>
      </c:barChart>
      <c:catAx>
        <c:axId val="451795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451792639"/>
        <c:crosses val="autoZero"/>
        <c:auto val="1"/>
        <c:lblAlgn val="ctr"/>
        <c:lblOffset val="100"/>
        <c:noMultiLvlLbl val="0"/>
      </c:catAx>
      <c:valAx>
        <c:axId val="451792639"/>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45179513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Departure Days of the Week in Beaufort West,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'Beaufort West'!$A$44</c:f>
              <c:strCache>
                <c:ptCount val="1"/>
                <c:pt idx="0">
                  <c:v>Domestic</c:v>
                </c:pt>
              </c:strCache>
            </c:strRef>
          </c:tx>
          <c:spPr>
            <a:solidFill>
              <a:srgbClr val="00AEEF"/>
            </a:solidFill>
            <a:ln>
              <a:noFill/>
            </a:ln>
            <a:effectLst/>
          </c:spPr>
          <c:invertIfNegative val="0"/>
          <c:cat>
            <c:strRef>
              <c:f>'Beaufort West'!$B$43:$H$43</c:f>
              <c:strCache>
                <c:ptCount val="7"/>
                <c:pt idx="0">
                  <c:v>Monday</c:v>
                </c:pt>
                <c:pt idx="1">
                  <c:v>Tuesday </c:v>
                </c:pt>
                <c:pt idx="2">
                  <c:v>Wednesday</c:v>
                </c:pt>
                <c:pt idx="3">
                  <c:v>Thursday</c:v>
                </c:pt>
                <c:pt idx="4">
                  <c:v>Friday</c:v>
                </c:pt>
                <c:pt idx="5">
                  <c:v>Saturday</c:v>
                </c:pt>
                <c:pt idx="6">
                  <c:v>Sunday</c:v>
                </c:pt>
              </c:strCache>
            </c:strRef>
          </c:cat>
          <c:val>
            <c:numRef>
              <c:f>'Beaufort West'!$B$44:$H$44</c:f>
              <c:numCache>
                <c:formatCode>0.0%</c:formatCode>
                <c:ptCount val="7"/>
                <c:pt idx="0">
                  <c:v>0.13200000000000001</c:v>
                </c:pt>
                <c:pt idx="1">
                  <c:v>0.11799999999999999</c:v>
                </c:pt>
                <c:pt idx="2">
                  <c:v>0.122</c:v>
                </c:pt>
                <c:pt idx="3">
                  <c:v>0.14699999999999999</c:v>
                </c:pt>
                <c:pt idx="4">
                  <c:v>0.17299999999999999</c:v>
                </c:pt>
                <c:pt idx="5">
                  <c:v>0.14699999999999999</c:v>
                </c:pt>
                <c:pt idx="6">
                  <c:v>0.16</c:v>
                </c:pt>
              </c:numCache>
            </c:numRef>
          </c:val>
          <c:extLst>
            <c:ext xmlns:c16="http://schemas.microsoft.com/office/drawing/2014/chart" uri="{C3380CC4-5D6E-409C-BE32-E72D297353CC}">
              <c16:uniqueId val="{00000000-5626-4685-B3FD-BC35D869F643}"/>
            </c:ext>
          </c:extLst>
        </c:ser>
        <c:ser>
          <c:idx val="1"/>
          <c:order val="1"/>
          <c:tx>
            <c:strRef>
              <c:f>'Beaufort West'!$A$45</c:f>
              <c:strCache>
                <c:ptCount val="1"/>
                <c:pt idx="0">
                  <c:v>International</c:v>
                </c:pt>
              </c:strCache>
            </c:strRef>
          </c:tx>
          <c:spPr>
            <a:solidFill>
              <a:srgbClr val="4D4D4F"/>
            </a:solidFill>
            <a:ln>
              <a:noFill/>
            </a:ln>
            <a:effectLst/>
          </c:spPr>
          <c:invertIfNegative val="0"/>
          <c:cat>
            <c:strRef>
              <c:f>'Beaufort West'!$B$43:$H$43</c:f>
              <c:strCache>
                <c:ptCount val="7"/>
                <c:pt idx="0">
                  <c:v>Monday</c:v>
                </c:pt>
                <c:pt idx="1">
                  <c:v>Tuesday </c:v>
                </c:pt>
                <c:pt idx="2">
                  <c:v>Wednesday</c:v>
                </c:pt>
                <c:pt idx="3">
                  <c:v>Thursday</c:v>
                </c:pt>
                <c:pt idx="4">
                  <c:v>Friday</c:v>
                </c:pt>
                <c:pt idx="5">
                  <c:v>Saturday</c:v>
                </c:pt>
                <c:pt idx="6">
                  <c:v>Sunday</c:v>
                </c:pt>
              </c:strCache>
            </c:strRef>
          </c:cat>
          <c:val>
            <c:numRef>
              <c:f>'Beaufort West'!$B$45:$H$45</c:f>
              <c:numCache>
                <c:formatCode>0.0%</c:formatCode>
                <c:ptCount val="7"/>
                <c:pt idx="0">
                  <c:v>0.11899999999999999</c:v>
                </c:pt>
                <c:pt idx="1">
                  <c:v>0.14299999999999999</c:v>
                </c:pt>
                <c:pt idx="2">
                  <c:v>0.11899999999999999</c:v>
                </c:pt>
                <c:pt idx="3">
                  <c:v>0.11899999999999999</c:v>
                </c:pt>
                <c:pt idx="4">
                  <c:v>0.19</c:v>
                </c:pt>
                <c:pt idx="5">
                  <c:v>0.11899999999999999</c:v>
                </c:pt>
                <c:pt idx="6">
                  <c:v>0.19</c:v>
                </c:pt>
              </c:numCache>
            </c:numRef>
          </c:val>
          <c:extLst>
            <c:ext xmlns:c16="http://schemas.microsoft.com/office/drawing/2014/chart" uri="{C3380CC4-5D6E-409C-BE32-E72D297353CC}">
              <c16:uniqueId val="{00000001-5626-4685-B3FD-BC35D869F643}"/>
            </c:ext>
          </c:extLst>
        </c:ser>
        <c:dLbls>
          <c:showLegendKey val="0"/>
          <c:showVal val="0"/>
          <c:showCatName val="0"/>
          <c:showSerName val="0"/>
          <c:showPercent val="0"/>
          <c:showBubbleSize val="0"/>
        </c:dLbls>
        <c:gapWidth val="219"/>
        <c:overlap val="-27"/>
        <c:axId val="454058143"/>
        <c:axId val="454075615"/>
      </c:barChart>
      <c:catAx>
        <c:axId val="454058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454075615"/>
        <c:crosses val="autoZero"/>
        <c:auto val="1"/>
        <c:lblAlgn val="ctr"/>
        <c:lblOffset val="100"/>
        <c:noMultiLvlLbl val="0"/>
      </c:catAx>
      <c:valAx>
        <c:axId val="45407561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45405814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International Arrivals in Beaufort West, Jan - Jun 2022 </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spPr>
            <a:solidFill>
              <a:srgbClr val="00AEE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'Beaufort West'!$K$38:$K$40</c:f>
              <c:strCache>
                <c:ptCount val="3"/>
                <c:pt idx="0">
                  <c:v>United States</c:v>
                </c:pt>
                <c:pt idx="1">
                  <c:v>Colombia</c:v>
                </c:pt>
                <c:pt idx="2">
                  <c:v>Netherlands</c:v>
                </c:pt>
              </c:strCache>
            </c:strRef>
          </c:cat>
          <c:val>
            <c:numRef>
              <c:f>'Beaufort West'!$L$38:$L$40</c:f>
              <c:numCache>
                <c:formatCode>0</c:formatCode>
                <c:ptCount val="3"/>
                <c:pt idx="0">
                  <c:v>18</c:v>
                </c:pt>
                <c:pt idx="1">
                  <c:v>8</c:v>
                </c:pt>
                <c:pt idx="2">
                  <c:v>4</c:v>
                </c:pt>
              </c:numCache>
            </c:numRef>
          </c:val>
          <c:extLst>
            <c:ext xmlns:c16="http://schemas.microsoft.com/office/drawing/2014/chart" uri="{C3380CC4-5D6E-409C-BE32-E72D297353CC}">
              <c16:uniqueId val="{00000000-0D7A-47B6-9BC6-52D5DB55EB90}"/>
            </c:ext>
          </c:extLst>
        </c:ser>
        <c:dLbls>
          <c:dLblPos val="outEnd"/>
          <c:showLegendKey val="0"/>
          <c:showVal val="1"/>
          <c:showCatName val="0"/>
          <c:showSerName val="0"/>
          <c:showPercent val="0"/>
          <c:showBubbleSize val="0"/>
        </c:dLbls>
        <c:gapWidth val="219"/>
        <c:overlap val="-27"/>
        <c:axId val="457362879"/>
        <c:axId val="457378271"/>
      </c:barChart>
      <c:catAx>
        <c:axId val="457362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457378271"/>
        <c:crosses val="autoZero"/>
        <c:auto val="1"/>
        <c:lblAlgn val="ctr"/>
        <c:lblOffset val="100"/>
        <c:noMultiLvlLbl val="0"/>
      </c:catAx>
      <c:valAx>
        <c:axId val="457378271"/>
        <c:scaling>
          <c:orientation val="minMax"/>
        </c:scaling>
        <c:delete val="1"/>
        <c:axPos val="l"/>
        <c:numFmt formatCode="0" sourceLinked="1"/>
        <c:majorTickMark val="none"/>
        <c:minorTickMark val="none"/>
        <c:tickLblPos val="nextTo"/>
        <c:crossAx val="457362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Top 10 Origin Municipalities of Domestic Sample in Beaufort West,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spPr>
            <a:solidFill>
              <a:srgbClr val="4D4D4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'Beaufort West'!$K$59:$K$68</c:f>
              <c:strCache>
                <c:ptCount val="10"/>
                <c:pt idx="0">
                  <c:v>City of Cape Town</c:v>
                </c:pt>
                <c:pt idx="1">
                  <c:v>City of Tshwane</c:v>
                </c:pt>
                <c:pt idx="2">
                  <c:v>City of Ekurhuleni</c:v>
                </c:pt>
                <c:pt idx="3">
                  <c:v>City of Johannesburg</c:v>
                </c:pt>
                <c:pt idx="4">
                  <c:v>Mangaung</c:v>
                </c:pt>
                <c:pt idx="5">
                  <c:v>Sol Plaatje</c:v>
                </c:pt>
                <c:pt idx="6">
                  <c:v>George</c:v>
                </c:pt>
                <c:pt idx="7">
                  <c:v>Mossel Bay</c:v>
                </c:pt>
                <c:pt idx="8">
                  <c:v>Drakenstein</c:v>
                </c:pt>
                <c:pt idx="9">
                  <c:v>eThekwini</c:v>
                </c:pt>
              </c:strCache>
            </c:strRef>
          </c:cat>
          <c:val>
            <c:numRef>
              <c:f>'Beaufort West'!$L$59:$L$68</c:f>
              <c:numCache>
                <c:formatCode>General</c:formatCode>
                <c:ptCount val="10"/>
                <c:pt idx="0">
                  <c:v>1887</c:v>
                </c:pt>
                <c:pt idx="1">
                  <c:v>989</c:v>
                </c:pt>
                <c:pt idx="2">
                  <c:v>698</c:v>
                </c:pt>
                <c:pt idx="3">
                  <c:v>677</c:v>
                </c:pt>
                <c:pt idx="4">
                  <c:v>457</c:v>
                </c:pt>
                <c:pt idx="5">
                  <c:v>275</c:v>
                </c:pt>
                <c:pt idx="6">
                  <c:v>274</c:v>
                </c:pt>
                <c:pt idx="7">
                  <c:v>266</c:v>
                </c:pt>
                <c:pt idx="8">
                  <c:v>219</c:v>
                </c:pt>
                <c:pt idx="9">
                  <c:v>203</c:v>
                </c:pt>
              </c:numCache>
            </c:numRef>
          </c:val>
          <c:extLst>
            <c:ext xmlns:c16="http://schemas.microsoft.com/office/drawing/2014/chart" uri="{C3380CC4-5D6E-409C-BE32-E72D297353CC}">
              <c16:uniqueId val="{00000000-B5C1-48F5-84E7-9E2C9F560FB5}"/>
            </c:ext>
          </c:extLst>
        </c:ser>
        <c:dLbls>
          <c:dLblPos val="outEnd"/>
          <c:showLegendKey val="0"/>
          <c:showVal val="1"/>
          <c:showCatName val="0"/>
          <c:showSerName val="0"/>
          <c:showPercent val="0"/>
          <c:showBubbleSize val="0"/>
        </c:dLbls>
        <c:gapWidth val="219"/>
        <c:overlap val="-27"/>
        <c:axId val="2025684431"/>
        <c:axId val="2025684015"/>
      </c:barChart>
      <c:catAx>
        <c:axId val="2025684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025684015"/>
        <c:crosses val="autoZero"/>
        <c:auto val="1"/>
        <c:lblAlgn val="ctr"/>
        <c:lblOffset val="100"/>
        <c:noMultiLvlLbl val="0"/>
      </c:catAx>
      <c:valAx>
        <c:axId val="202568401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025684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International Origin Country,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manualLayout>
          <c:layoutTarget val="inner"/>
          <c:xMode val="edge"/>
          <c:yMode val="edge"/>
          <c:x val="6.0339208158750178E-2"/>
          <c:y val="0.12518518518518518"/>
          <c:w val="0.92218168805821088"/>
          <c:h val="0.58825532225138522"/>
        </c:manualLayout>
      </c:layout>
      <c:barChart>
        <c:barDir val="col"/>
        <c:grouping val="clustered"/>
        <c:varyColors val="0"/>
        <c:ser>
          <c:idx val="0"/>
          <c:order val="0"/>
          <c:spPr>
            <a:solidFill>
              <a:srgbClr val="4D4D4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'Cape Karoo (Jan-Jun 22) Dom'!$A$54:$A$64</c:f>
              <c:strCache>
                <c:ptCount val="11"/>
                <c:pt idx="0">
                  <c:v>United States</c:v>
                </c:pt>
                <c:pt idx="1">
                  <c:v>Netherlands</c:v>
                </c:pt>
                <c:pt idx="2">
                  <c:v>Australia</c:v>
                </c:pt>
                <c:pt idx="3">
                  <c:v>Colombia</c:v>
                </c:pt>
                <c:pt idx="4">
                  <c:v>United Kingdom</c:v>
                </c:pt>
                <c:pt idx="5">
                  <c:v>Kuwait</c:v>
                </c:pt>
                <c:pt idx="6">
                  <c:v>Italy</c:v>
                </c:pt>
                <c:pt idx="7">
                  <c:v>Canada</c:v>
                </c:pt>
                <c:pt idx="8">
                  <c:v>Angola</c:v>
                </c:pt>
                <c:pt idx="9">
                  <c:v>India</c:v>
                </c:pt>
                <c:pt idx="10">
                  <c:v>Belgium</c:v>
                </c:pt>
              </c:strCache>
            </c:strRef>
          </c:cat>
          <c:val>
            <c:numRef>
              <c:f>'Cape Karoo (Jan-Jun 22) Dom'!$B$54:$B$64</c:f>
              <c:numCache>
                <c:formatCode>General</c:formatCode>
                <c:ptCount val="11"/>
                <c:pt idx="0">
                  <c:v>28</c:v>
                </c:pt>
                <c:pt idx="1">
                  <c:v>9</c:v>
                </c:pt>
                <c:pt idx="2">
                  <c:v>8</c:v>
                </c:pt>
                <c:pt idx="3">
                  <c:v>7</c:v>
                </c:pt>
                <c:pt idx="4">
                  <c:v>3</c:v>
                </c:pt>
                <c:pt idx="5">
                  <c:v>3</c:v>
                </c:pt>
                <c:pt idx="6">
                  <c:v>2</c:v>
                </c:pt>
                <c:pt idx="7">
                  <c:v>1</c:v>
                </c:pt>
                <c:pt idx="8">
                  <c:v>1</c:v>
                </c:pt>
                <c:pt idx="9">
                  <c:v>1</c:v>
                </c:pt>
                <c:pt idx="10">
                  <c:v>1</c:v>
                </c:pt>
              </c:numCache>
            </c:numRef>
          </c:val>
          <c:extLst>
            <c:ext xmlns:c16="http://schemas.microsoft.com/office/drawing/2014/chart" uri="{C3380CC4-5D6E-409C-BE32-E72D297353CC}">
              <c16:uniqueId val="{00000000-C69E-43E7-95FE-D48D55235807}"/>
            </c:ext>
          </c:extLst>
        </c:ser>
        <c:dLbls>
          <c:dLblPos val="outEnd"/>
          <c:showLegendKey val="0"/>
          <c:showVal val="1"/>
          <c:showCatName val="0"/>
          <c:showSerName val="0"/>
          <c:showPercent val="0"/>
          <c:showBubbleSize val="0"/>
        </c:dLbls>
        <c:gapWidth val="219"/>
        <c:overlap val="-27"/>
        <c:axId val="25564495"/>
        <c:axId val="25567407"/>
      </c:barChart>
      <c:catAx>
        <c:axId val="25564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5567407"/>
        <c:crosses val="autoZero"/>
        <c:auto val="1"/>
        <c:lblAlgn val="ctr"/>
        <c:lblOffset val="100"/>
        <c:noMultiLvlLbl val="0"/>
      </c:catAx>
      <c:valAx>
        <c:axId val="2556740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5564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tx2"/>
                </a:solidFill>
                <a:latin typeface="Helvetica LT Std Condensed" panose="020B0506020202030204"/>
                <a:ea typeface="+mn-ea"/>
                <a:cs typeface="+mn-cs"/>
              </a:defRPr>
            </a:pPr>
            <a:r>
              <a:rPr lang="en-US" dirty="0"/>
              <a:t>Sample Size, Jan - Jun 2022</a:t>
            </a:r>
          </a:p>
        </c:rich>
      </c:tx>
      <c:layout>
        <c:manualLayout>
          <c:xMode val="edge"/>
          <c:yMode val="edge"/>
          <c:x val="0.15091973989984253"/>
          <c:y val="4.5999992755906653E-2"/>
        </c:manualLayout>
      </c:layout>
      <c:overlay val="0"/>
      <c:spPr>
        <a:noFill/>
        <a:ln>
          <a:noFill/>
        </a:ln>
        <a:effectLst/>
      </c:spPr>
      <c:txPr>
        <a:bodyPr rot="0" spcFirstLastPara="1" vertOverflow="ellipsis" vert="horz" wrap="square" anchor="ctr" anchorCtr="1"/>
        <a:lstStyle/>
        <a:p>
          <a:pPr>
            <a:defRPr sz="960" b="1" i="0" u="none" strike="noStrike" kern="1200" baseline="0">
              <a:solidFill>
                <a:schemeClr val="tx2"/>
              </a:solidFill>
              <a:latin typeface="Helvetica LT Std Condensed" panose="020B0506020202030204"/>
              <a:ea typeface="+mn-ea"/>
              <a:cs typeface="+mn-cs"/>
            </a:defRPr>
          </a:pPr>
          <a:endParaRPr lang="en-US"/>
        </a:p>
      </c:txPr>
    </c:title>
    <c:autoTitleDeleted val="0"/>
    <c:plotArea>
      <c:layout/>
      <c:ofPieChart>
        <c:ofPieType val="bar"/>
        <c:varyColors val="1"/>
        <c:ser>
          <c:idx val="0"/>
          <c:order val="0"/>
          <c:tx>
            <c:strRef>
              <c:f>'Matjiesfontein '!$B$5</c:f>
              <c:strCache>
                <c:ptCount val="1"/>
                <c:pt idx="0">
                  <c:v>Jan - Jun 2022</c:v>
                </c:pt>
              </c:strCache>
            </c:strRef>
          </c:tx>
          <c:spPr>
            <a:solidFill>
              <a:srgbClr val="00AEEF"/>
            </a:solidFill>
          </c:spPr>
          <c:dPt>
            <c:idx val="0"/>
            <c:bubble3D val="0"/>
            <c:spPr>
              <a:solidFill>
                <a:srgbClr val="00AEEF"/>
              </a:solidFill>
              <a:ln>
                <a:noFill/>
              </a:ln>
              <a:effectLst/>
            </c:spPr>
            <c:extLst>
              <c:ext xmlns:c16="http://schemas.microsoft.com/office/drawing/2014/chart" uri="{C3380CC4-5D6E-409C-BE32-E72D297353CC}">
                <c16:uniqueId val="{00000001-A7A4-4254-A541-3E74CCA39501}"/>
              </c:ext>
            </c:extLst>
          </c:dPt>
          <c:dPt>
            <c:idx val="1"/>
            <c:bubble3D val="0"/>
            <c:spPr>
              <a:solidFill>
                <a:srgbClr val="4D4D4F"/>
              </a:solidFill>
              <a:ln>
                <a:noFill/>
              </a:ln>
              <a:effectLst/>
            </c:spPr>
            <c:extLst>
              <c:ext xmlns:c16="http://schemas.microsoft.com/office/drawing/2014/chart" uri="{C3380CC4-5D6E-409C-BE32-E72D297353CC}">
                <c16:uniqueId val="{00000003-A7A4-4254-A541-3E74CCA39501}"/>
              </c:ext>
            </c:extLst>
          </c:dPt>
          <c:dPt>
            <c:idx val="2"/>
            <c:bubble3D val="0"/>
            <c:spPr>
              <a:solidFill>
                <a:srgbClr val="00AEEF"/>
              </a:solidFill>
              <a:ln>
                <a:noFill/>
              </a:ln>
              <a:effectLst/>
            </c:spPr>
            <c:extLst>
              <c:ext xmlns:c16="http://schemas.microsoft.com/office/drawing/2014/chart" uri="{C3380CC4-5D6E-409C-BE32-E72D297353CC}">
                <c16:uniqueId val="{00000005-A7A4-4254-A541-3E74CCA39501}"/>
              </c:ext>
            </c:extLst>
          </c:dPt>
          <c:dLbls>
            <c:dLbl>
              <c:idx val="2"/>
              <c:delete val="1"/>
              <c:extLst>
                <c:ext xmlns:c15="http://schemas.microsoft.com/office/drawing/2012/chart" uri="{CE6537A1-D6FC-4f65-9D91-7224C49458BB}"/>
                <c:ext xmlns:c16="http://schemas.microsoft.com/office/drawing/2014/chart" uri="{C3380CC4-5D6E-409C-BE32-E72D297353CC}">
                  <c16:uniqueId val="{00000005-A7A4-4254-A541-3E74CCA3950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Helvetica LT Std Condensed" panose="020B0506020202030204"/>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'Matjiesfontein '!$C$4:$D$4</c:f>
              <c:strCache>
                <c:ptCount val="2"/>
                <c:pt idx="0">
                  <c:v>Domestic</c:v>
                </c:pt>
                <c:pt idx="1">
                  <c:v>International </c:v>
                </c:pt>
              </c:strCache>
            </c:strRef>
          </c:cat>
          <c:val>
            <c:numRef>
              <c:f>'Matjiesfontein '!$C$5:$D$5</c:f>
              <c:numCache>
                <c:formatCode>General</c:formatCode>
                <c:ptCount val="2"/>
                <c:pt idx="0">
                  <c:v>283</c:v>
                </c:pt>
                <c:pt idx="1">
                  <c:v>4</c:v>
                </c:pt>
              </c:numCache>
            </c:numRef>
          </c:val>
          <c:extLst>
            <c:ext xmlns:c16="http://schemas.microsoft.com/office/drawing/2014/chart" uri="{C3380CC4-5D6E-409C-BE32-E72D297353CC}">
              <c16:uniqueId val="{00000006-A7A4-4254-A541-3E74CCA39501}"/>
            </c:ext>
          </c:extLst>
        </c:ser>
        <c:dLbls>
          <c:dLblPos val="bestFit"/>
          <c:showLegendKey val="0"/>
          <c:showVal val="1"/>
          <c:showCatName val="0"/>
          <c:showSerName val="0"/>
          <c:showPercent val="0"/>
          <c:showBubbleSize val="0"/>
          <c:showLeaderLines val="1"/>
        </c:dLbls>
        <c:gapWidth val="100"/>
        <c:secondPieSize val="75"/>
        <c:serLines>
          <c:spPr>
            <a:ln w="9525">
              <a:solidFill>
                <a:schemeClr val="tx2">
                  <a:lumMod val="60000"/>
                  <a:lumOff val="40000"/>
                </a:schemeClr>
              </a:solidFill>
              <a:prstDash val="dash"/>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Overnight Stays in Matjiesfontein,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bar"/>
        <c:grouping val="clustered"/>
        <c:varyColors val="0"/>
        <c:ser>
          <c:idx val="0"/>
          <c:order val="0"/>
          <c:tx>
            <c:strRef>
              <c:f>'Matjiesfontein '!$B$21</c:f>
              <c:strCache>
                <c:ptCount val="1"/>
                <c:pt idx="0">
                  <c:v>Percent Overnight</c:v>
                </c:pt>
              </c:strCache>
            </c:strRef>
          </c:tx>
          <c:spPr>
            <a:solidFill>
              <a:schemeClr val="accent1"/>
            </a:solidFill>
            <a:ln>
              <a:noFill/>
            </a:ln>
            <a:effectLst/>
          </c:spPr>
          <c:invertIfNegative val="0"/>
          <c:dPt>
            <c:idx val="0"/>
            <c:invertIfNegative val="0"/>
            <c:bubble3D val="0"/>
            <c:spPr>
              <a:solidFill>
                <a:srgbClr val="00AEEF"/>
              </a:solidFill>
              <a:ln>
                <a:noFill/>
              </a:ln>
              <a:effectLst/>
            </c:spPr>
            <c:extLst>
              <c:ext xmlns:c16="http://schemas.microsoft.com/office/drawing/2014/chart" uri="{C3380CC4-5D6E-409C-BE32-E72D297353CC}">
                <c16:uniqueId val="{00000001-D2A7-4514-BD3A-6175C89361E0}"/>
              </c:ext>
            </c:extLst>
          </c:dPt>
          <c:dPt>
            <c:idx val="1"/>
            <c:invertIfNegative val="0"/>
            <c:bubble3D val="0"/>
            <c:spPr>
              <a:solidFill>
                <a:srgbClr val="4D4D4F"/>
              </a:solidFill>
              <a:ln>
                <a:noFill/>
              </a:ln>
              <a:effectLst/>
            </c:spPr>
            <c:extLst>
              <c:ext xmlns:c16="http://schemas.microsoft.com/office/drawing/2014/chart" uri="{C3380CC4-5D6E-409C-BE32-E72D297353CC}">
                <c16:uniqueId val="{00000000-D2A7-4514-BD3A-6175C89361E0}"/>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'Matjiesfontein '!$A$22:$A$23</c:f>
              <c:strCache>
                <c:ptCount val="2"/>
                <c:pt idx="0">
                  <c:v>Domestic</c:v>
                </c:pt>
                <c:pt idx="1">
                  <c:v>International</c:v>
                </c:pt>
              </c:strCache>
            </c:strRef>
          </c:cat>
          <c:val>
            <c:numRef>
              <c:f>'Matjiesfontein '!$B$22:$B$23</c:f>
              <c:numCache>
                <c:formatCode>0.0%</c:formatCode>
                <c:ptCount val="2"/>
                <c:pt idx="0">
                  <c:v>0.28599999999999998</c:v>
                </c:pt>
                <c:pt idx="1">
                  <c:v>0.25</c:v>
                </c:pt>
              </c:numCache>
            </c:numRef>
          </c:val>
          <c:extLst>
            <c:ext xmlns:c16="http://schemas.microsoft.com/office/drawing/2014/chart" uri="{C3380CC4-5D6E-409C-BE32-E72D297353CC}">
              <c16:uniqueId val="{00000000-71BC-48A7-AFDE-BF971C86D276}"/>
            </c:ext>
          </c:extLst>
        </c:ser>
        <c:dLbls>
          <c:dLblPos val="outEnd"/>
          <c:showLegendKey val="0"/>
          <c:showVal val="1"/>
          <c:showCatName val="0"/>
          <c:showSerName val="0"/>
          <c:showPercent val="0"/>
          <c:showBubbleSize val="0"/>
        </c:dLbls>
        <c:gapWidth val="219"/>
        <c:axId val="282576831"/>
        <c:axId val="282580575"/>
      </c:barChart>
      <c:catAx>
        <c:axId val="2825768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82580575"/>
        <c:crosses val="autoZero"/>
        <c:auto val="1"/>
        <c:lblAlgn val="ctr"/>
        <c:lblOffset val="100"/>
        <c:noMultiLvlLbl val="0"/>
      </c:catAx>
      <c:valAx>
        <c:axId val="282580575"/>
        <c:scaling>
          <c:orientation val="minMax"/>
        </c:scaling>
        <c:delete val="1"/>
        <c:axPos val="b"/>
        <c:numFmt formatCode="0.0%" sourceLinked="1"/>
        <c:majorTickMark val="none"/>
        <c:minorTickMark val="none"/>
        <c:tickLblPos val="nextTo"/>
        <c:crossAx val="282576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Percent Repeat Visitors in Matjiesfontein,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'Matjiesfontein '!$E$21</c:f>
              <c:strCache>
                <c:ptCount val="1"/>
                <c:pt idx="0">
                  <c:v>Percent repeat visitors</c:v>
                </c:pt>
              </c:strCache>
            </c:strRef>
          </c:tx>
          <c:spPr>
            <a:solidFill>
              <a:srgbClr val="00AEE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'Matjiesfontein '!$D$22:$D$23</c:f>
              <c:strCache>
                <c:ptCount val="2"/>
                <c:pt idx="0">
                  <c:v>Domestic</c:v>
                </c:pt>
                <c:pt idx="1">
                  <c:v>International</c:v>
                </c:pt>
              </c:strCache>
            </c:strRef>
          </c:cat>
          <c:val>
            <c:numRef>
              <c:f>'Matjiesfontein '!$E$22:$E$23</c:f>
              <c:numCache>
                <c:formatCode>0.0%</c:formatCode>
                <c:ptCount val="2"/>
                <c:pt idx="0">
                  <c:v>0.11899999999999999</c:v>
                </c:pt>
                <c:pt idx="1">
                  <c:v>0</c:v>
                </c:pt>
              </c:numCache>
            </c:numRef>
          </c:val>
          <c:extLst>
            <c:ext xmlns:c16="http://schemas.microsoft.com/office/drawing/2014/chart" uri="{C3380CC4-5D6E-409C-BE32-E72D297353CC}">
              <c16:uniqueId val="{00000000-9789-4FE1-BD3E-F2DA3851BA98}"/>
            </c:ext>
          </c:extLst>
        </c:ser>
        <c:dLbls>
          <c:showLegendKey val="0"/>
          <c:showVal val="0"/>
          <c:showCatName val="0"/>
          <c:showSerName val="0"/>
          <c:showPercent val="0"/>
          <c:showBubbleSize val="0"/>
        </c:dLbls>
        <c:gapWidth val="219"/>
        <c:overlap val="-27"/>
        <c:axId val="282561855"/>
        <c:axId val="282566015"/>
      </c:barChart>
      <c:catAx>
        <c:axId val="282561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82566015"/>
        <c:crosses val="autoZero"/>
        <c:auto val="1"/>
        <c:lblAlgn val="ctr"/>
        <c:lblOffset val="100"/>
        <c:noMultiLvlLbl val="0"/>
      </c:catAx>
      <c:valAx>
        <c:axId val="282566015"/>
        <c:scaling>
          <c:orientation val="minMax"/>
        </c:scaling>
        <c:delete val="1"/>
        <c:axPos val="l"/>
        <c:numFmt formatCode="0.0%" sourceLinked="1"/>
        <c:majorTickMark val="none"/>
        <c:minorTickMark val="none"/>
        <c:tickLblPos val="nextTo"/>
        <c:crossAx val="2825618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Average Length of Stay (number of days) in Matjiesfontein, Jan - Jun 2022 </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'Matjiesfontein '!$A$14</c:f>
              <c:strCache>
                <c:ptCount val="1"/>
                <c:pt idx="0">
                  <c:v>Domestic</c:v>
                </c:pt>
              </c:strCache>
            </c:strRef>
          </c:tx>
          <c:spPr>
            <a:solidFill>
              <a:schemeClr val="accent1"/>
            </a:solidFill>
            <a:ln>
              <a:noFill/>
            </a:ln>
            <a:effectLst/>
          </c:spPr>
          <c:invertIfNegative val="0"/>
          <c:cat>
            <c:strRef>
              <c:f>'Matjiesfontein '!$B$13:$G$13</c:f>
              <c:strCache>
                <c:ptCount val="6"/>
                <c:pt idx="0">
                  <c:v>1 Day</c:v>
                </c:pt>
                <c:pt idx="1">
                  <c:v>2 Days</c:v>
                </c:pt>
                <c:pt idx="2">
                  <c:v>3 Days</c:v>
                </c:pt>
                <c:pt idx="3">
                  <c:v>4 Days</c:v>
                </c:pt>
                <c:pt idx="4">
                  <c:v>5 Days</c:v>
                </c:pt>
                <c:pt idx="5">
                  <c:v>6 Days</c:v>
                </c:pt>
              </c:strCache>
            </c:strRef>
          </c:cat>
          <c:val>
            <c:numRef>
              <c:f>'Matjiesfontein '!$B$14:$G$14</c:f>
              <c:numCache>
                <c:formatCode>0.0%</c:formatCode>
                <c:ptCount val="6"/>
                <c:pt idx="0">
                  <c:v>0.66400000000000003</c:v>
                </c:pt>
                <c:pt idx="1">
                  <c:v>0.27900000000000003</c:v>
                </c:pt>
                <c:pt idx="2">
                  <c:v>4.2000000000000003E-2</c:v>
                </c:pt>
                <c:pt idx="3">
                  <c:v>7.0000000000000001E-3</c:v>
                </c:pt>
                <c:pt idx="4">
                  <c:v>4.0000000000000001E-3</c:v>
                </c:pt>
                <c:pt idx="5">
                  <c:v>4.0000000000000001E-3</c:v>
                </c:pt>
              </c:numCache>
            </c:numRef>
          </c:val>
          <c:extLst>
            <c:ext xmlns:c16="http://schemas.microsoft.com/office/drawing/2014/chart" uri="{C3380CC4-5D6E-409C-BE32-E72D297353CC}">
              <c16:uniqueId val="{00000000-A341-4E89-8236-23CAA4ABD0BA}"/>
            </c:ext>
          </c:extLst>
        </c:ser>
        <c:ser>
          <c:idx val="1"/>
          <c:order val="1"/>
          <c:tx>
            <c:strRef>
              <c:f>'Matjiesfontein '!$A$15</c:f>
              <c:strCache>
                <c:ptCount val="1"/>
                <c:pt idx="0">
                  <c:v>International </c:v>
                </c:pt>
              </c:strCache>
            </c:strRef>
          </c:tx>
          <c:spPr>
            <a:solidFill>
              <a:srgbClr val="4D4D4F"/>
            </a:solidFill>
            <a:ln>
              <a:noFill/>
            </a:ln>
            <a:effectLst/>
          </c:spPr>
          <c:invertIfNegative val="0"/>
          <c:cat>
            <c:strRef>
              <c:f>'Matjiesfontein '!$B$13:$G$13</c:f>
              <c:strCache>
                <c:ptCount val="6"/>
                <c:pt idx="0">
                  <c:v>1 Day</c:v>
                </c:pt>
                <c:pt idx="1">
                  <c:v>2 Days</c:v>
                </c:pt>
                <c:pt idx="2">
                  <c:v>3 Days</c:v>
                </c:pt>
                <c:pt idx="3">
                  <c:v>4 Days</c:v>
                </c:pt>
                <c:pt idx="4">
                  <c:v>5 Days</c:v>
                </c:pt>
                <c:pt idx="5">
                  <c:v>6 Days</c:v>
                </c:pt>
              </c:strCache>
            </c:strRef>
          </c:cat>
          <c:val>
            <c:numRef>
              <c:f>'Matjiesfontein '!$B$15:$G$15</c:f>
              <c:numCache>
                <c:formatCode>0.0%</c:formatCode>
                <c:ptCount val="6"/>
                <c:pt idx="0">
                  <c:v>0.75</c:v>
                </c:pt>
                <c:pt idx="1">
                  <c:v>0</c:v>
                </c:pt>
                <c:pt idx="2">
                  <c:v>0.25</c:v>
                </c:pt>
                <c:pt idx="3">
                  <c:v>0</c:v>
                </c:pt>
                <c:pt idx="4">
                  <c:v>0</c:v>
                </c:pt>
                <c:pt idx="5">
                  <c:v>0</c:v>
                </c:pt>
              </c:numCache>
            </c:numRef>
          </c:val>
          <c:extLst>
            <c:ext xmlns:c16="http://schemas.microsoft.com/office/drawing/2014/chart" uri="{C3380CC4-5D6E-409C-BE32-E72D297353CC}">
              <c16:uniqueId val="{00000001-A341-4E89-8236-23CAA4ABD0BA}"/>
            </c:ext>
          </c:extLst>
        </c:ser>
        <c:dLbls>
          <c:showLegendKey val="0"/>
          <c:showVal val="0"/>
          <c:showCatName val="0"/>
          <c:showSerName val="0"/>
          <c:showPercent val="0"/>
          <c:showBubbleSize val="0"/>
        </c:dLbls>
        <c:gapWidth val="219"/>
        <c:overlap val="-27"/>
        <c:axId val="282581823"/>
        <c:axId val="282579743"/>
      </c:barChart>
      <c:catAx>
        <c:axId val="28258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82579743"/>
        <c:crosses val="autoZero"/>
        <c:auto val="1"/>
        <c:lblAlgn val="ctr"/>
        <c:lblOffset val="100"/>
        <c:noMultiLvlLbl val="0"/>
      </c:catAx>
      <c:valAx>
        <c:axId val="282579743"/>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8258182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 of Sampled Tourists who stayed overnight in Matjiesfontein,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lineChart>
        <c:grouping val="standard"/>
        <c:varyColors val="0"/>
        <c:ser>
          <c:idx val="0"/>
          <c:order val="0"/>
          <c:tx>
            <c:strRef>
              <c:f>'Matjiesfontein '!$A$35</c:f>
              <c:strCache>
                <c:ptCount val="1"/>
                <c:pt idx="0">
                  <c:v>Domestic</c:v>
                </c:pt>
              </c:strCache>
            </c:strRef>
          </c:tx>
          <c:spPr>
            <a:ln w="28575" cap="rnd">
              <a:solidFill>
                <a:schemeClr val="accent1"/>
              </a:solidFill>
              <a:round/>
            </a:ln>
            <a:effectLst/>
          </c:spPr>
          <c:marker>
            <c:symbol val="none"/>
          </c:marker>
          <c:cat>
            <c:strRef>
              <c:f>'Matjiesfontein '!$B$34:$G$34</c:f>
              <c:strCache>
                <c:ptCount val="6"/>
                <c:pt idx="0">
                  <c:v>Jan</c:v>
                </c:pt>
                <c:pt idx="1">
                  <c:v>Feb</c:v>
                </c:pt>
                <c:pt idx="2">
                  <c:v>Mar</c:v>
                </c:pt>
                <c:pt idx="3">
                  <c:v>Apr</c:v>
                </c:pt>
                <c:pt idx="4">
                  <c:v>May</c:v>
                </c:pt>
                <c:pt idx="5">
                  <c:v>Jun</c:v>
                </c:pt>
              </c:strCache>
            </c:strRef>
          </c:cat>
          <c:val>
            <c:numRef>
              <c:f>'Matjiesfontein '!$B$35:$G$35</c:f>
              <c:numCache>
                <c:formatCode>0.0%</c:formatCode>
                <c:ptCount val="6"/>
                <c:pt idx="0">
                  <c:v>0.26500000000000001</c:v>
                </c:pt>
                <c:pt idx="1">
                  <c:v>0.40500000000000003</c:v>
                </c:pt>
                <c:pt idx="2">
                  <c:v>0.27800000000000002</c:v>
                </c:pt>
                <c:pt idx="3">
                  <c:v>0.36699999999999999</c:v>
                </c:pt>
                <c:pt idx="4">
                  <c:v>0.5</c:v>
                </c:pt>
                <c:pt idx="5">
                  <c:v>0.154</c:v>
                </c:pt>
              </c:numCache>
            </c:numRef>
          </c:val>
          <c:smooth val="0"/>
          <c:extLst>
            <c:ext xmlns:c16="http://schemas.microsoft.com/office/drawing/2014/chart" uri="{C3380CC4-5D6E-409C-BE32-E72D297353CC}">
              <c16:uniqueId val="{00000000-4187-44D7-B187-A6CAF680FBDD}"/>
            </c:ext>
          </c:extLst>
        </c:ser>
        <c:ser>
          <c:idx val="1"/>
          <c:order val="1"/>
          <c:tx>
            <c:strRef>
              <c:f>'Matjiesfontein '!$A$36</c:f>
              <c:strCache>
                <c:ptCount val="1"/>
                <c:pt idx="0">
                  <c:v>International</c:v>
                </c:pt>
              </c:strCache>
            </c:strRef>
          </c:tx>
          <c:spPr>
            <a:ln w="28575" cap="rnd">
              <a:solidFill>
                <a:srgbClr val="4D4D4F"/>
              </a:solidFill>
              <a:round/>
            </a:ln>
            <a:effectLst/>
          </c:spPr>
          <c:marker>
            <c:symbol val="none"/>
          </c:marker>
          <c:cat>
            <c:strRef>
              <c:f>'Matjiesfontein '!$B$34:$G$34</c:f>
              <c:strCache>
                <c:ptCount val="6"/>
                <c:pt idx="0">
                  <c:v>Jan</c:v>
                </c:pt>
                <c:pt idx="1">
                  <c:v>Feb</c:v>
                </c:pt>
                <c:pt idx="2">
                  <c:v>Mar</c:v>
                </c:pt>
                <c:pt idx="3">
                  <c:v>Apr</c:v>
                </c:pt>
                <c:pt idx="4">
                  <c:v>May</c:v>
                </c:pt>
                <c:pt idx="5">
                  <c:v>Jun</c:v>
                </c:pt>
              </c:strCache>
            </c:strRef>
          </c:cat>
          <c:val>
            <c:numRef>
              <c:f>'Matjiesfontein '!$B$36:$G$36</c:f>
              <c:numCache>
                <c:formatCode>0.0%</c:formatCode>
                <c:ptCount val="6"/>
                <c:pt idx="0">
                  <c:v>0</c:v>
                </c:pt>
                <c:pt idx="1">
                  <c:v>0</c:v>
                </c:pt>
                <c:pt idx="2">
                  <c:v>0</c:v>
                </c:pt>
                <c:pt idx="3" formatCode="0%">
                  <c:v>0.25</c:v>
                </c:pt>
                <c:pt idx="4">
                  <c:v>0</c:v>
                </c:pt>
                <c:pt idx="5">
                  <c:v>0</c:v>
                </c:pt>
              </c:numCache>
            </c:numRef>
          </c:val>
          <c:smooth val="0"/>
          <c:extLst>
            <c:ext xmlns:c16="http://schemas.microsoft.com/office/drawing/2014/chart" uri="{C3380CC4-5D6E-409C-BE32-E72D297353CC}">
              <c16:uniqueId val="{00000001-4187-44D7-B187-A6CAF680FBDD}"/>
            </c:ext>
          </c:extLst>
        </c:ser>
        <c:dLbls>
          <c:showLegendKey val="0"/>
          <c:showVal val="0"/>
          <c:showCatName val="0"/>
          <c:showSerName val="0"/>
          <c:showPercent val="0"/>
          <c:showBubbleSize val="0"/>
        </c:dLbls>
        <c:smooth val="0"/>
        <c:axId val="282561023"/>
        <c:axId val="282562271"/>
      </c:lineChart>
      <c:catAx>
        <c:axId val="282561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82562271"/>
        <c:crosses val="autoZero"/>
        <c:auto val="1"/>
        <c:lblAlgn val="ctr"/>
        <c:lblOffset val="100"/>
        <c:noMultiLvlLbl val="0"/>
      </c:catAx>
      <c:valAx>
        <c:axId val="282562271"/>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8256102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Months in Matjiesfontein,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manualLayout>
          <c:layoutTarget val="inner"/>
          <c:xMode val="edge"/>
          <c:yMode val="edge"/>
          <c:x val="6.3134343354830369E-2"/>
          <c:y val="0.13832492975890645"/>
          <c:w val="0.90435450973766451"/>
          <c:h val="0.62483897053594906"/>
        </c:manualLayout>
      </c:layout>
      <c:lineChart>
        <c:grouping val="standard"/>
        <c:varyColors val="0"/>
        <c:ser>
          <c:idx val="0"/>
          <c:order val="0"/>
          <c:tx>
            <c:strRef>
              <c:f>'Matjiesfontein '!$A$29</c:f>
              <c:strCache>
                <c:ptCount val="1"/>
                <c:pt idx="0">
                  <c:v>Domestic</c:v>
                </c:pt>
              </c:strCache>
            </c:strRef>
          </c:tx>
          <c:spPr>
            <a:ln w="28575" cap="rnd">
              <a:solidFill>
                <a:schemeClr val="accent1"/>
              </a:solidFill>
              <a:round/>
            </a:ln>
            <a:effectLst/>
          </c:spPr>
          <c:marker>
            <c:symbol val="none"/>
          </c:marker>
          <c:cat>
            <c:strRef>
              <c:f>'Matjiesfontein '!$B$28:$G$28</c:f>
              <c:strCache>
                <c:ptCount val="6"/>
                <c:pt idx="0">
                  <c:v>Jan</c:v>
                </c:pt>
                <c:pt idx="1">
                  <c:v>Feb</c:v>
                </c:pt>
                <c:pt idx="2">
                  <c:v>Mar</c:v>
                </c:pt>
                <c:pt idx="3">
                  <c:v>Apr</c:v>
                </c:pt>
                <c:pt idx="4">
                  <c:v>May</c:v>
                </c:pt>
                <c:pt idx="5">
                  <c:v>Jun</c:v>
                </c:pt>
              </c:strCache>
            </c:strRef>
          </c:cat>
          <c:val>
            <c:numRef>
              <c:f>'Matjiesfontein '!$B$29:$G$29</c:f>
              <c:numCache>
                <c:formatCode>0.0%</c:formatCode>
                <c:ptCount val="6"/>
                <c:pt idx="0">
                  <c:v>0.12</c:v>
                </c:pt>
                <c:pt idx="1">
                  <c:v>0.13100000000000001</c:v>
                </c:pt>
                <c:pt idx="2">
                  <c:v>0.318</c:v>
                </c:pt>
                <c:pt idx="3">
                  <c:v>0.371</c:v>
                </c:pt>
                <c:pt idx="4">
                  <c:v>1.4E-2</c:v>
                </c:pt>
                <c:pt idx="5">
                  <c:v>4.5999999999999999E-2</c:v>
                </c:pt>
              </c:numCache>
            </c:numRef>
          </c:val>
          <c:smooth val="0"/>
          <c:extLst>
            <c:ext xmlns:c16="http://schemas.microsoft.com/office/drawing/2014/chart" uri="{C3380CC4-5D6E-409C-BE32-E72D297353CC}">
              <c16:uniqueId val="{00000000-FD89-4F3C-8DA3-5179023A9048}"/>
            </c:ext>
          </c:extLst>
        </c:ser>
        <c:ser>
          <c:idx val="1"/>
          <c:order val="1"/>
          <c:tx>
            <c:strRef>
              <c:f>'Matjiesfontein '!$A$30</c:f>
              <c:strCache>
                <c:ptCount val="1"/>
                <c:pt idx="0">
                  <c:v>International</c:v>
                </c:pt>
              </c:strCache>
            </c:strRef>
          </c:tx>
          <c:spPr>
            <a:ln w="28575" cap="rnd">
              <a:solidFill>
                <a:srgbClr val="4D4D4F"/>
              </a:solidFill>
              <a:round/>
            </a:ln>
            <a:effectLst/>
          </c:spPr>
          <c:marker>
            <c:symbol val="none"/>
          </c:marker>
          <c:cat>
            <c:strRef>
              <c:f>'Matjiesfontein '!$B$28:$G$28</c:f>
              <c:strCache>
                <c:ptCount val="6"/>
                <c:pt idx="0">
                  <c:v>Jan</c:v>
                </c:pt>
                <c:pt idx="1">
                  <c:v>Feb</c:v>
                </c:pt>
                <c:pt idx="2">
                  <c:v>Mar</c:v>
                </c:pt>
                <c:pt idx="3">
                  <c:v>Apr</c:v>
                </c:pt>
                <c:pt idx="4">
                  <c:v>May</c:v>
                </c:pt>
                <c:pt idx="5">
                  <c:v>Jun</c:v>
                </c:pt>
              </c:strCache>
            </c:strRef>
          </c:cat>
          <c:val>
            <c:numRef>
              <c:f>'Matjiesfontein '!$B$30:$G$30</c:f>
              <c:numCache>
                <c:formatCode>0.0%</c:formatCode>
                <c:ptCount val="6"/>
                <c:pt idx="0">
                  <c:v>0.25</c:v>
                </c:pt>
                <c:pt idx="1">
                  <c:v>0.25</c:v>
                </c:pt>
                <c:pt idx="2">
                  <c:v>0</c:v>
                </c:pt>
                <c:pt idx="3">
                  <c:v>0.5</c:v>
                </c:pt>
                <c:pt idx="4">
                  <c:v>0</c:v>
                </c:pt>
                <c:pt idx="5">
                  <c:v>0</c:v>
                </c:pt>
              </c:numCache>
            </c:numRef>
          </c:val>
          <c:smooth val="0"/>
          <c:extLst>
            <c:ext xmlns:c16="http://schemas.microsoft.com/office/drawing/2014/chart" uri="{C3380CC4-5D6E-409C-BE32-E72D297353CC}">
              <c16:uniqueId val="{00000001-FD89-4F3C-8DA3-5179023A9048}"/>
            </c:ext>
          </c:extLst>
        </c:ser>
        <c:dLbls>
          <c:showLegendKey val="0"/>
          <c:showVal val="0"/>
          <c:showCatName val="0"/>
          <c:showSerName val="0"/>
          <c:showPercent val="0"/>
          <c:showBubbleSize val="0"/>
        </c:dLbls>
        <c:smooth val="0"/>
        <c:axId val="282585151"/>
        <c:axId val="282583071"/>
      </c:lineChart>
      <c:catAx>
        <c:axId val="282585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82583071"/>
        <c:crosses val="autoZero"/>
        <c:auto val="1"/>
        <c:lblAlgn val="ctr"/>
        <c:lblOffset val="100"/>
        <c:noMultiLvlLbl val="0"/>
      </c:catAx>
      <c:valAx>
        <c:axId val="282583071"/>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8258515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Arrival Days of the Week in Matjiesfontein, Jan - Jun 2022 </a:t>
            </a:r>
          </a:p>
        </c:rich>
      </c:tx>
      <c:layout>
        <c:manualLayout>
          <c:xMode val="edge"/>
          <c:yMode val="edge"/>
          <c:x val="0.12623073210941907"/>
          <c:y val="4.5143945201648883E-2"/>
        </c:manualLayout>
      </c:layout>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'Matjiesfontein '!$A$40</c:f>
              <c:strCache>
                <c:ptCount val="1"/>
                <c:pt idx="0">
                  <c:v>Domestic</c:v>
                </c:pt>
              </c:strCache>
            </c:strRef>
          </c:tx>
          <c:spPr>
            <a:solidFill>
              <a:srgbClr val="00AEEF"/>
            </a:solidFill>
            <a:ln>
              <a:noFill/>
            </a:ln>
            <a:effectLst/>
          </c:spPr>
          <c:invertIfNegative val="0"/>
          <c:cat>
            <c:strRef>
              <c:f>'Matjiesfontein '!$B$39:$H$39</c:f>
              <c:strCache>
                <c:ptCount val="7"/>
                <c:pt idx="0">
                  <c:v>Monday</c:v>
                </c:pt>
                <c:pt idx="1">
                  <c:v>Tuesday </c:v>
                </c:pt>
                <c:pt idx="2">
                  <c:v>Wednesday</c:v>
                </c:pt>
                <c:pt idx="3">
                  <c:v>Thursday</c:v>
                </c:pt>
                <c:pt idx="4">
                  <c:v>Friday</c:v>
                </c:pt>
                <c:pt idx="5">
                  <c:v>Saturday</c:v>
                </c:pt>
                <c:pt idx="6">
                  <c:v>Sunday</c:v>
                </c:pt>
              </c:strCache>
            </c:strRef>
          </c:cat>
          <c:val>
            <c:numRef>
              <c:f>'Matjiesfontein '!$B$40:$H$40</c:f>
              <c:numCache>
                <c:formatCode>0.0%</c:formatCode>
                <c:ptCount val="7"/>
                <c:pt idx="0">
                  <c:v>0.13400000000000001</c:v>
                </c:pt>
                <c:pt idx="1">
                  <c:v>0.11</c:v>
                </c:pt>
                <c:pt idx="2">
                  <c:v>0.127</c:v>
                </c:pt>
                <c:pt idx="3">
                  <c:v>0.11</c:v>
                </c:pt>
                <c:pt idx="4">
                  <c:v>0.16600000000000001</c:v>
                </c:pt>
                <c:pt idx="5">
                  <c:v>0.124</c:v>
                </c:pt>
                <c:pt idx="6">
                  <c:v>0.23</c:v>
                </c:pt>
              </c:numCache>
            </c:numRef>
          </c:val>
          <c:extLst>
            <c:ext xmlns:c16="http://schemas.microsoft.com/office/drawing/2014/chart" uri="{C3380CC4-5D6E-409C-BE32-E72D297353CC}">
              <c16:uniqueId val="{00000000-4F69-47C9-8269-BBC5D9B540D2}"/>
            </c:ext>
          </c:extLst>
        </c:ser>
        <c:ser>
          <c:idx val="1"/>
          <c:order val="1"/>
          <c:tx>
            <c:strRef>
              <c:f>'Matjiesfontein '!$A$41</c:f>
              <c:strCache>
                <c:ptCount val="1"/>
                <c:pt idx="0">
                  <c:v>International</c:v>
                </c:pt>
              </c:strCache>
            </c:strRef>
          </c:tx>
          <c:spPr>
            <a:solidFill>
              <a:srgbClr val="4D4D4F"/>
            </a:solidFill>
            <a:ln>
              <a:solidFill>
                <a:srgbClr val="4D4D4F"/>
              </a:solidFill>
            </a:ln>
            <a:effectLst/>
          </c:spPr>
          <c:invertIfNegative val="0"/>
          <c:cat>
            <c:strRef>
              <c:f>'Matjiesfontein '!$B$39:$H$39</c:f>
              <c:strCache>
                <c:ptCount val="7"/>
                <c:pt idx="0">
                  <c:v>Monday</c:v>
                </c:pt>
                <c:pt idx="1">
                  <c:v>Tuesday </c:v>
                </c:pt>
                <c:pt idx="2">
                  <c:v>Wednesday</c:v>
                </c:pt>
                <c:pt idx="3">
                  <c:v>Thursday</c:v>
                </c:pt>
                <c:pt idx="4">
                  <c:v>Friday</c:v>
                </c:pt>
                <c:pt idx="5">
                  <c:v>Saturday</c:v>
                </c:pt>
                <c:pt idx="6">
                  <c:v>Sunday</c:v>
                </c:pt>
              </c:strCache>
            </c:strRef>
          </c:cat>
          <c:val>
            <c:numRef>
              <c:f>'Matjiesfontein '!$B$41:$H$41</c:f>
              <c:numCache>
                <c:formatCode>0.0%</c:formatCode>
                <c:ptCount val="7"/>
                <c:pt idx="0">
                  <c:v>0.25</c:v>
                </c:pt>
                <c:pt idx="1">
                  <c:v>0.5</c:v>
                </c:pt>
                <c:pt idx="2">
                  <c:v>0</c:v>
                </c:pt>
                <c:pt idx="3">
                  <c:v>0</c:v>
                </c:pt>
                <c:pt idx="4">
                  <c:v>0.25</c:v>
                </c:pt>
                <c:pt idx="5">
                  <c:v>0</c:v>
                </c:pt>
                <c:pt idx="6">
                  <c:v>0</c:v>
                </c:pt>
              </c:numCache>
            </c:numRef>
          </c:val>
          <c:extLst>
            <c:ext xmlns:c16="http://schemas.microsoft.com/office/drawing/2014/chart" uri="{C3380CC4-5D6E-409C-BE32-E72D297353CC}">
              <c16:uniqueId val="{00000001-4F69-47C9-8269-BBC5D9B540D2}"/>
            </c:ext>
          </c:extLst>
        </c:ser>
        <c:dLbls>
          <c:showLegendKey val="0"/>
          <c:showVal val="0"/>
          <c:showCatName val="0"/>
          <c:showSerName val="0"/>
          <c:showPercent val="0"/>
          <c:showBubbleSize val="0"/>
        </c:dLbls>
        <c:gapWidth val="219"/>
        <c:overlap val="-27"/>
        <c:axId val="135615519"/>
        <c:axId val="135614271"/>
      </c:barChart>
      <c:catAx>
        <c:axId val="135615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35614271"/>
        <c:crosses val="autoZero"/>
        <c:auto val="1"/>
        <c:lblAlgn val="ctr"/>
        <c:lblOffset val="100"/>
        <c:noMultiLvlLbl val="0"/>
      </c:catAx>
      <c:valAx>
        <c:axId val="135614271"/>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3561551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Departure Days of the Week in Matjiesfontein,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'Matjiesfontein '!$A$46</c:f>
              <c:strCache>
                <c:ptCount val="1"/>
                <c:pt idx="0">
                  <c:v>Domestic</c:v>
                </c:pt>
              </c:strCache>
            </c:strRef>
          </c:tx>
          <c:spPr>
            <a:solidFill>
              <a:srgbClr val="00AEEF"/>
            </a:solidFill>
            <a:ln>
              <a:noFill/>
            </a:ln>
            <a:effectLst/>
          </c:spPr>
          <c:invertIfNegative val="0"/>
          <c:cat>
            <c:strRef>
              <c:f>'Matjiesfontein '!$B$45:$H$45</c:f>
              <c:strCache>
                <c:ptCount val="7"/>
                <c:pt idx="0">
                  <c:v>Monday</c:v>
                </c:pt>
                <c:pt idx="1">
                  <c:v>Tuesday </c:v>
                </c:pt>
                <c:pt idx="2">
                  <c:v>Wednesday</c:v>
                </c:pt>
                <c:pt idx="3">
                  <c:v>Thursday</c:v>
                </c:pt>
                <c:pt idx="4">
                  <c:v>Friday</c:v>
                </c:pt>
                <c:pt idx="5">
                  <c:v>Saturday</c:v>
                </c:pt>
                <c:pt idx="6">
                  <c:v>Sunday</c:v>
                </c:pt>
              </c:strCache>
            </c:strRef>
          </c:cat>
          <c:val>
            <c:numRef>
              <c:f>'Matjiesfontein '!$B$46:$H$46</c:f>
              <c:numCache>
                <c:formatCode>0.0%</c:formatCode>
                <c:ptCount val="7"/>
                <c:pt idx="0">
                  <c:v>0.152</c:v>
                </c:pt>
                <c:pt idx="1">
                  <c:v>0.12</c:v>
                </c:pt>
                <c:pt idx="2">
                  <c:v>0.10199999999999999</c:v>
                </c:pt>
                <c:pt idx="3">
                  <c:v>0.124</c:v>
                </c:pt>
                <c:pt idx="4">
                  <c:v>0.13400000000000001</c:v>
                </c:pt>
                <c:pt idx="5">
                  <c:v>0.113</c:v>
                </c:pt>
                <c:pt idx="6">
                  <c:v>0.254</c:v>
                </c:pt>
              </c:numCache>
            </c:numRef>
          </c:val>
          <c:extLst>
            <c:ext xmlns:c16="http://schemas.microsoft.com/office/drawing/2014/chart" uri="{C3380CC4-5D6E-409C-BE32-E72D297353CC}">
              <c16:uniqueId val="{00000000-A41A-42C2-BB4D-668BC659C588}"/>
            </c:ext>
          </c:extLst>
        </c:ser>
        <c:ser>
          <c:idx val="1"/>
          <c:order val="1"/>
          <c:tx>
            <c:strRef>
              <c:f>'Matjiesfontein '!$A$47</c:f>
              <c:strCache>
                <c:ptCount val="1"/>
                <c:pt idx="0">
                  <c:v>International</c:v>
                </c:pt>
              </c:strCache>
            </c:strRef>
          </c:tx>
          <c:spPr>
            <a:solidFill>
              <a:srgbClr val="4D4D4F"/>
            </a:solidFill>
            <a:ln>
              <a:noFill/>
            </a:ln>
            <a:effectLst/>
          </c:spPr>
          <c:invertIfNegative val="0"/>
          <c:cat>
            <c:strRef>
              <c:f>'Matjiesfontein '!$B$45:$H$45</c:f>
              <c:strCache>
                <c:ptCount val="7"/>
                <c:pt idx="0">
                  <c:v>Monday</c:v>
                </c:pt>
                <c:pt idx="1">
                  <c:v>Tuesday </c:v>
                </c:pt>
                <c:pt idx="2">
                  <c:v>Wednesday</c:v>
                </c:pt>
                <c:pt idx="3">
                  <c:v>Thursday</c:v>
                </c:pt>
                <c:pt idx="4">
                  <c:v>Friday</c:v>
                </c:pt>
                <c:pt idx="5">
                  <c:v>Saturday</c:v>
                </c:pt>
                <c:pt idx="6">
                  <c:v>Sunday</c:v>
                </c:pt>
              </c:strCache>
            </c:strRef>
          </c:cat>
          <c:val>
            <c:numRef>
              <c:f>'Matjiesfontein '!$B$47:$H$47</c:f>
              <c:numCache>
                <c:formatCode>0.0%</c:formatCode>
                <c:ptCount val="7"/>
                <c:pt idx="0">
                  <c:v>0.25</c:v>
                </c:pt>
                <c:pt idx="1">
                  <c:v>0.25</c:v>
                </c:pt>
                <c:pt idx="2">
                  <c:v>0</c:v>
                </c:pt>
                <c:pt idx="3">
                  <c:v>0.25</c:v>
                </c:pt>
                <c:pt idx="4">
                  <c:v>0.25</c:v>
                </c:pt>
                <c:pt idx="5">
                  <c:v>0</c:v>
                </c:pt>
                <c:pt idx="6">
                  <c:v>0</c:v>
                </c:pt>
              </c:numCache>
            </c:numRef>
          </c:val>
          <c:extLst>
            <c:ext xmlns:c16="http://schemas.microsoft.com/office/drawing/2014/chart" uri="{C3380CC4-5D6E-409C-BE32-E72D297353CC}">
              <c16:uniqueId val="{00000001-A41A-42C2-BB4D-668BC659C588}"/>
            </c:ext>
          </c:extLst>
        </c:ser>
        <c:dLbls>
          <c:showLegendKey val="0"/>
          <c:showVal val="0"/>
          <c:showCatName val="0"/>
          <c:showSerName val="0"/>
          <c:showPercent val="0"/>
          <c:showBubbleSize val="0"/>
        </c:dLbls>
        <c:gapWidth val="219"/>
        <c:overlap val="-27"/>
        <c:axId val="136826447"/>
        <c:axId val="136844335"/>
      </c:barChart>
      <c:catAx>
        <c:axId val="136826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36844335"/>
        <c:crosses val="autoZero"/>
        <c:auto val="1"/>
        <c:lblAlgn val="ctr"/>
        <c:lblOffset val="100"/>
        <c:noMultiLvlLbl val="0"/>
      </c:catAx>
      <c:valAx>
        <c:axId val="13684433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3682644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Top 10 Origin Municipalities of Domestic Sample Size in Matjiesfontein,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spPr>
            <a:solidFill>
              <a:srgbClr val="4D4D4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'Matjiesfontein '!$K$67:$K$76</c:f>
              <c:strCache>
                <c:ptCount val="10"/>
                <c:pt idx="0">
                  <c:v>City of Cape Town</c:v>
                </c:pt>
                <c:pt idx="1">
                  <c:v>City of Tshwane</c:v>
                </c:pt>
                <c:pt idx="2">
                  <c:v>City of Johannesburg</c:v>
                </c:pt>
                <c:pt idx="3">
                  <c:v>Drakenstein</c:v>
                </c:pt>
                <c:pt idx="4">
                  <c:v>City of Ekurhuleni</c:v>
                </c:pt>
                <c:pt idx="5">
                  <c:v>Stellenbosch</c:v>
                </c:pt>
                <c:pt idx="6">
                  <c:v>eThekwini</c:v>
                </c:pt>
                <c:pt idx="7">
                  <c:v>Swartland</c:v>
                </c:pt>
                <c:pt idx="8">
                  <c:v>Breede Valley</c:v>
                </c:pt>
                <c:pt idx="9">
                  <c:v>Matjhabeng</c:v>
                </c:pt>
              </c:strCache>
            </c:strRef>
          </c:cat>
          <c:val>
            <c:numRef>
              <c:f>'Matjiesfontein '!$L$67:$L$76</c:f>
              <c:numCache>
                <c:formatCode>General</c:formatCode>
                <c:ptCount val="10"/>
                <c:pt idx="0">
                  <c:v>70</c:v>
                </c:pt>
                <c:pt idx="1">
                  <c:v>36</c:v>
                </c:pt>
                <c:pt idx="2">
                  <c:v>33</c:v>
                </c:pt>
                <c:pt idx="3">
                  <c:v>18</c:v>
                </c:pt>
                <c:pt idx="4">
                  <c:v>15</c:v>
                </c:pt>
                <c:pt idx="5">
                  <c:v>13</c:v>
                </c:pt>
                <c:pt idx="6">
                  <c:v>9</c:v>
                </c:pt>
                <c:pt idx="7">
                  <c:v>8</c:v>
                </c:pt>
                <c:pt idx="8">
                  <c:v>6</c:v>
                </c:pt>
                <c:pt idx="9">
                  <c:v>5</c:v>
                </c:pt>
              </c:numCache>
            </c:numRef>
          </c:val>
          <c:extLst>
            <c:ext xmlns:c16="http://schemas.microsoft.com/office/drawing/2014/chart" uri="{C3380CC4-5D6E-409C-BE32-E72D297353CC}">
              <c16:uniqueId val="{00000000-F99A-49EA-B955-BD84AD5888EE}"/>
            </c:ext>
          </c:extLst>
        </c:ser>
        <c:dLbls>
          <c:dLblPos val="outEnd"/>
          <c:showLegendKey val="0"/>
          <c:showVal val="1"/>
          <c:showCatName val="0"/>
          <c:showSerName val="0"/>
          <c:showPercent val="0"/>
          <c:showBubbleSize val="0"/>
        </c:dLbls>
        <c:gapWidth val="219"/>
        <c:overlap val="-27"/>
        <c:axId val="682813631"/>
        <c:axId val="682811551"/>
      </c:barChart>
      <c:catAx>
        <c:axId val="682813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682811551"/>
        <c:crosses val="autoZero"/>
        <c:auto val="1"/>
        <c:lblAlgn val="ctr"/>
        <c:lblOffset val="100"/>
        <c:noMultiLvlLbl val="0"/>
      </c:catAx>
      <c:valAx>
        <c:axId val="68281155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682813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International Arrivals in Matjiesfontein,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spPr>
            <a:solidFill>
              <a:srgbClr val="00AEE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'Matjiesfontein '!$K$40:$K$42</c:f>
              <c:strCache>
                <c:ptCount val="3"/>
                <c:pt idx="0">
                  <c:v>United States</c:v>
                </c:pt>
                <c:pt idx="1">
                  <c:v>UK</c:v>
                </c:pt>
                <c:pt idx="2">
                  <c:v>Australia</c:v>
                </c:pt>
              </c:strCache>
            </c:strRef>
          </c:cat>
          <c:val>
            <c:numRef>
              <c:f>'Matjiesfontein '!$L$40:$L$42</c:f>
              <c:numCache>
                <c:formatCode>0</c:formatCode>
                <c:ptCount val="3"/>
                <c:pt idx="0">
                  <c:v>2</c:v>
                </c:pt>
                <c:pt idx="1">
                  <c:v>1</c:v>
                </c:pt>
                <c:pt idx="2">
                  <c:v>1</c:v>
                </c:pt>
              </c:numCache>
            </c:numRef>
          </c:val>
          <c:extLst>
            <c:ext xmlns:c16="http://schemas.microsoft.com/office/drawing/2014/chart" uri="{C3380CC4-5D6E-409C-BE32-E72D297353CC}">
              <c16:uniqueId val="{00000000-4781-415D-8783-8E7BC28A0667}"/>
            </c:ext>
          </c:extLst>
        </c:ser>
        <c:dLbls>
          <c:dLblPos val="outEnd"/>
          <c:showLegendKey val="0"/>
          <c:showVal val="1"/>
          <c:showCatName val="0"/>
          <c:showSerName val="0"/>
          <c:showPercent val="0"/>
          <c:showBubbleSize val="0"/>
        </c:dLbls>
        <c:gapWidth val="219"/>
        <c:overlap val="-27"/>
        <c:axId val="1966235663"/>
        <c:axId val="1966235247"/>
      </c:barChart>
      <c:catAx>
        <c:axId val="1966235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966235247"/>
        <c:crosses val="autoZero"/>
        <c:auto val="1"/>
        <c:lblAlgn val="ctr"/>
        <c:lblOffset val="100"/>
        <c:noMultiLvlLbl val="0"/>
      </c:catAx>
      <c:valAx>
        <c:axId val="1966235247"/>
        <c:scaling>
          <c:orientation val="minMax"/>
        </c:scaling>
        <c:delete val="1"/>
        <c:axPos val="l"/>
        <c:numFmt formatCode="0" sourceLinked="1"/>
        <c:majorTickMark val="none"/>
        <c:minorTickMark val="none"/>
        <c:tickLblPos val="nextTo"/>
        <c:crossAx val="1966235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US" sz="900" b="1" dirty="0"/>
              <a:t>Domestic repeat visitors, Jan - June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manualLayout>
          <c:layoutTarget val="inner"/>
          <c:xMode val="edge"/>
          <c:yMode val="edge"/>
          <c:x val="0.2620523495954537"/>
          <c:y val="0.17278184521304946"/>
          <c:w val="0.66286883752996351"/>
          <c:h val="0.71443317133720441"/>
        </c:manualLayout>
      </c:layout>
      <c:barChart>
        <c:barDir val="bar"/>
        <c:grouping val="clustered"/>
        <c:varyColors val="0"/>
        <c:ser>
          <c:idx val="0"/>
          <c:order val="0"/>
          <c:tx>
            <c:strRef>
              <c:f>'Cape Karoo (Jan-Jun 22) Dom'!$E$10</c:f>
              <c:strCache>
                <c:ptCount val="1"/>
                <c:pt idx="0">
                  <c:v>Percent repeat visitors</c:v>
                </c:pt>
              </c:strCache>
            </c:strRef>
          </c:tx>
          <c:spPr>
            <a:solidFill>
              <a:srgbClr val="00AEE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'Cape Karoo (Jan-Jun 22) Dom'!$D$11:$D$12</c:f>
              <c:strCache>
                <c:ptCount val="2"/>
                <c:pt idx="0">
                  <c:v>Western Cape</c:v>
                </c:pt>
                <c:pt idx="1">
                  <c:v>Cape Karoo</c:v>
                </c:pt>
              </c:strCache>
            </c:strRef>
          </c:cat>
          <c:val>
            <c:numRef>
              <c:f>'Cape Karoo (Jan-Jun 22) Dom'!$E$11:$E$12</c:f>
              <c:numCache>
                <c:formatCode>0.0%</c:formatCode>
                <c:ptCount val="2"/>
                <c:pt idx="0">
                  <c:v>0.60599999999999998</c:v>
                </c:pt>
                <c:pt idx="1">
                  <c:v>0.51700000000000002</c:v>
                </c:pt>
              </c:numCache>
            </c:numRef>
          </c:val>
          <c:extLst>
            <c:ext xmlns:c16="http://schemas.microsoft.com/office/drawing/2014/chart" uri="{C3380CC4-5D6E-409C-BE32-E72D297353CC}">
              <c16:uniqueId val="{00000000-BAE1-41AB-8491-DBD59E8F583D}"/>
            </c:ext>
          </c:extLst>
        </c:ser>
        <c:dLbls>
          <c:dLblPos val="outEnd"/>
          <c:showLegendKey val="0"/>
          <c:showVal val="1"/>
          <c:showCatName val="0"/>
          <c:showSerName val="0"/>
          <c:showPercent val="0"/>
          <c:showBubbleSize val="0"/>
        </c:dLbls>
        <c:gapWidth val="219"/>
        <c:axId val="195352799"/>
        <c:axId val="195372351"/>
      </c:barChart>
      <c:catAx>
        <c:axId val="1953527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95372351"/>
        <c:crosses val="autoZero"/>
        <c:auto val="1"/>
        <c:lblAlgn val="ctr"/>
        <c:lblOffset val="100"/>
        <c:noMultiLvlLbl val="0"/>
      </c:catAx>
      <c:valAx>
        <c:axId val="195372351"/>
        <c:scaling>
          <c:orientation val="minMax"/>
        </c:scaling>
        <c:delete val="1"/>
        <c:axPos val="b"/>
        <c:numFmt formatCode="0.0%" sourceLinked="1"/>
        <c:majorTickMark val="none"/>
        <c:minorTickMark val="none"/>
        <c:tickLblPos val="nextTo"/>
        <c:crossAx val="1953527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US" sz="900" b="1" dirty="0">
                <a:latin typeface="Helvetica LT Std Condensed" panose="020B0506020202030204"/>
              </a:rPr>
              <a:t>Sample Size,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ofPieChart>
        <c:ofPieType val="bar"/>
        <c:varyColors val="1"/>
        <c:ser>
          <c:idx val="0"/>
          <c:order val="0"/>
          <c:tx>
            <c:strRef>
              <c:f>Laignsburg!$B$14</c:f>
              <c:strCache>
                <c:ptCount val="1"/>
                <c:pt idx="0">
                  <c:v>Jan - Jun 2022</c:v>
                </c:pt>
              </c:strCache>
            </c:strRef>
          </c:tx>
          <c:dPt>
            <c:idx val="0"/>
            <c:bubble3D val="0"/>
            <c:spPr>
              <a:solidFill>
                <a:srgbClr val="00AEEF"/>
              </a:solidFill>
              <a:ln w="19050">
                <a:solidFill>
                  <a:schemeClr val="lt1"/>
                </a:solidFill>
              </a:ln>
              <a:effectLst/>
            </c:spPr>
            <c:extLst>
              <c:ext xmlns:c16="http://schemas.microsoft.com/office/drawing/2014/chart" uri="{C3380CC4-5D6E-409C-BE32-E72D297353CC}">
                <c16:uniqueId val="{00000001-08F1-4D9B-AA87-D2F581FD6E4B}"/>
              </c:ext>
            </c:extLst>
          </c:dPt>
          <c:dPt>
            <c:idx val="1"/>
            <c:bubble3D val="0"/>
            <c:spPr>
              <a:solidFill>
                <a:srgbClr val="4D4D4F"/>
              </a:solidFill>
              <a:ln w="19050">
                <a:solidFill>
                  <a:schemeClr val="lt1"/>
                </a:solidFill>
              </a:ln>
              <a:effectLst/>
            </c:spPr>
            <c:extLst>
              <c:ext xmlns:c16="http://schemas.microsoft.com/office/drawing/2014/chart" uri="{C3380CC4-5D6E-409C-BE32-E72D297353CC}">
                <c16:uniqueId val="{00000003-08F1-4D9B-AA87-D2F581FD6E4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8F1-4D9B-AA87-D2F581FD6E4B}"/>
              </c:ext>
            </c:extLst>
          </c:dPt>
          <c:dLbls>
            <c:dLbl>
              <c:idx val="2"/>
              <c:delete val="1"/>
              <c:extLst>
                <c:ext xmlns:c15="http://schemas.microsoft.com/office/drawing/2012/chart" uri="{CE6537A1-D6FC-4f65-9D91-7224C49458BB}"/>
                <c:ext xmlns:c16="http://schemas.microsoft.com/office/drawing/2014/chart" uri="{C3380CC4-5D6E-409C-BE32-E72D297353CC}">
                  <c16:uniqueId val="{00000005-08F1-4D9B-AA87-D2F581FD6E4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Laignsburg!$C$13:$D$13</c:f>
              <c:strCache>
                <c:ptCount val="2"/>
                <c:pt idx="0">
                  <c:v>Domestic</c:v>
                </c:pt>
                <c:pt idx="1">
                  <c:v>International </c:v>
                </c:pt>
              </c:strCache>
            </c:strRef>
          </c:cat>
          <c:val>
            <c:numRef>
              <c:f>Laignsburg!$C$14:$D$14</c:f>
              <c:numCache>
                <c:formatCode>General</c:formatCode>
                <c:ptCount val="2"/>
                <c:pt idx="0">
                  <c:v>1003</c:v>
                </c:pt>
                <c:pt idx="1">
                  <c:v>7</c:v>
                </c:pt>
              </c:numCache>
            </c:numRef>
          </c:val>
          <c:extLst>
            <c:ext xmlns:c16="http://schemas.microsoft.com/office/drawing/2014/chart" uri="{C3380CC4-5D6E-409C-BE32-E72D297353CC}">
              <c16:uniqueId val="{00000006-08F1-4D9B-AA87-D2F581FD6E4B}"/>
            </c:ext>
          </c:extLst>
        </c:ser>
        <c:dLbls>
          <c:dLblPos val="bestFit"/>
          <c:showLegendKey val="0"/>
          <c:showVal val="1"/>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US" sz="900" b="1" dirty="0"/>
              <a:t>Overnight Stays in Laingsburg,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bar"/>
        <c:grouping val="clustered"/>
        <c:varyColors val="0"/>
        <c:ser>
          <c:idx val="0"/>
          <c:order val="0"/>
          <c:tx>
            <c:strRef>
              <c:f>Laignsburg!$B$30</c:f>
              <c:strCache>
                <c:ptCount val="1"/>
                <c:pt idx="0">
                  <c:v>Percent Overnight</c:v>
                </c:pt>
              </c:strCache>
            </c:strRef>
          </c:tx>
          <c:spPr>
            <a:solidFill>
              <a:srgbClr val="00AEEF"/>
            </a:solidFill>
            <a:ln w="19050">
              <a:solidFill>
                <a:schemeClr val="lt1"/>
              </a:solidFill>
            </a:ln>
            <a:effectLst/>
          </c:spPr>
          <c:invertIfNegative val="0"/>
          <c:dPt>
            <c:idx val="0"/>
            <c:invertIfNegative val="0"/>
            <c:bubble3D val="0"/>
            <c:spPr>
              <a:solidFill>
                <a:srgbClr val="00AEEF"/>
              </a:solidFill>
              <a:ln w="19050">
                <a:solidFill>
                  <a:schemeClr val="lt1"/>
                </a:solidFill>
              </a:ln>
              <a:effectLst/>
            </c:spPr>
            <c:extLst>
              <c:ext xmlns:c16="http://schemas.microsoft.com/office/drawing/2014/chart" uri="{C3380CC4-5D6E-409C-BE32-E72D297353CC}">
                <c16:uniqueId val="{00000001-4967-46D7-8C6B-45BA577B71C8}"/>
              </c:ext>
            </c:extLst>
          </c:dPt>
          <c:dPt>
            <c:idx val="1"/>
            <c:invertIfNegative val="0"/>
            <c:bubble3D val="0"/>
            <c:spPr>
              <a:solidFill>
                <a:srgbClr val="4D4D4F"/>
              </a:solidFill>
              <a:ln w="19050">
                <a:solidFill>
                  <a:schemeClr val="lt1"/>
                </a:solidFill>
              </a:ln>
              <a:effectLst/>
            </c:spPr>
            <c:extLst>
              <c:ext xmlns:c16="http://schemas.microsoft.com/office/drawing/2014/chart" uri="{C3380CC4-5D6E-409C-BE32-E72D297353CC}">
                <c16:uniqueId val="{00000003-4967-46D7-8C6B-45BA577B71C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Laignsburg!$A$31:$A$32</c:f>
              <c:strCache>
                <c:ptCount val="2"/>
                <c:pt idx="0">
                  <c:v>Domestic</c:v>
                </c:pt>
                <c:pt idx="1">
                  <c:v>International</c:v>
                </c:pt>
              </c:strCache>
            </c:strRef>
          </c:cat>
          <c:val>
            <c:numRef>
              <c:f>Laignsburg!$B$31:$B$32</c:f>
              <c:numCache>
                <c:formatCode>0.0%</c:formatCode>
                <c:ptCount val="2"/>
                <c:pt idx="0">
                  <c:v>0.24099999999999999</c:v>
                </c:pt>
                <c:pt idx="1">
                  <c:v>0.14299999999999999</c:v>
                </c:pt>
              </c:numCache>
            </c:numRef>
          </c:val>
          <c:extLst>
            <c:ext xmlns:c16="http://schemas.microsoft.com/office/drawing/2014/chart" uri="{C3380CC4-5D6E-409C-BE32-E72D297353CC}">
              <c16:uniqueId val="{00000004-4967-46D7-8C6B-45BA577B71C8}"/>
            </c:ext>
          </c:extLst>
        </c:ser>
        <c:dLbls>
          <c:dLblPos val="outEnd"/>
          <c:showLegendKey val="0"/>
          <c:showVal val="1"/>
          <c:showCatName val="0"/>
          <c:showSerName val="0"/>
          <c:showPercent val="0"/>
          <c:showBubbleSize val="0"/>
        </c:dLbls>
        <c:gapWidth val="100"/>
        <c:axId val="1956920079"/>
        <c:axId val="1956919663"/>
      </c:barChart>
      <c:valAx>
        <c:axId val="1956919663"/>
        <c:scaling>
          <c:orientation val="minMax"/>
        </c:scaling>
        <c:delete val="1"/>
        <c:axPos val="b"/>
        <c:numFmt formatCode="0.0%" sourceLinked="1"/>
        <c:majorTickMark val="out"/>
        <c:minorTickMark val="none"/>
        <c:tickLblPos val="nextTo"/>
        <c:crossAx val="1956920079"/>
        <c:crosses val="autoZero"/>
        <c:crossBetween val="between"/>
      </c:valAx>
      <c:catAx>
        <c:axId val="195692007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95691966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US" sz="900" b="1" dirty="0"/>
              <a:t>Percent Repeat Visitors in Laingsburg, Jan - Jun 20222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Laignsburg!$E$30</c:f>
              <c:strCache>
                <c:ptCount val="1"/>
                <c:pt idx="0">
                  <c:v>Percent repeat visitors</c:v>
                </c:pt>
              </c:strCache>
            </c:strRef>
          </c:tx>
          <c:spPr>
            <a:solidFill>
              <a:srgbClr val="00AEEF"/>
            </a:solidFill>
            <a:ln w="19050">
              <a:solidFill>
                <a:schemeClr val="lt1"/>
              </a:solidFill>
            </a:ln>
            <a:effectLst/>
          </c:spPr>
          <c:invertIfNegative val="0"/>
          <c:dPt>
            <c:idx val="0"/>
            <c:invertIfNegative val="0"/>
            <c:bubble3D val="0"/>
            <c:spPr>
              <a:solidFill>
                <a:srgbClr val="00AEEF"/>
              </a:solidFill>
              <a:ln w="19050">
                <a:solidFill>
                  <a:schemeClr val="lt1"/>
                </a:solidFill>
              </a:ln>
              <a:effectLst/>
            </c:spPr>
            <c:extLst>
              <c:ext xmlns:c16="http://schemas.microsoft.com/office/drawing/2014/chart" uri="{C3380CC4-5D6E-409C-BE32-E72D297353CC}">
                <c16:uniqueId val="{00000001-C2E6-4C58-8086-AD8E48D174A7}"/>
              </c:ext>
            </c:extLst>
          </c:dPt>
          <c:dPt>
            <c:idx val="1"/>
            <c:invertIfNegative val="0"/>
            <c:bubble3D val="0"/>
            <c:spPr>
              <a:solidFill>
                <a:srgbClr val="00AEEF"/>
              </a:solidFill>
              <a:ln w="19050">
                <a:solidFill>
                  <a:schemeClr val="lt1"/>
                </a:solidFill>
              </a:ln>
              <a:effectLst/>
            </c:spPr>
            <c:extLst>
              <c:ext xmlns:c16="http://schemas.microsoft.com/office/drawing/2014/chart" uri="{C3380CC4-5D6E-409C-BE32-E72D297353CC}">
                <c16:uniqueId val="{00000003-C2E6-4C58-8086-AD8E48D174A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Laignsburg!$D$31:$D$32</c:f>
              <c:strCache>
                <c:ptCount val="2"/>
                <c:pt idx="0">
                  <c:v>Domestic</c:v>
                </c:pt>
                <c:pt idx="1">
                  <c:v>International</c:v>
                </c:pt>
              </c:strCache>
            </c:strRef>
          </c:cat>
          <c:val>
            <c:numRef>
              <c:f>Laignsburg!$E$31:$E$32</c:f>
              <c:numCache>
                <c:formatCode>0.0%</c:formatCode>
                <c:ptCount val="2"/>
                <c:pt idx="0">
                  <c:v>0.20699999999999999</c:v>
                </c:pt>
                <c:pt idx="1">
                  <c:v>0</c:v>
                </c:pt>
              </c:numCache>
            </c:numRef>
          </c:val>
          <c:extLst>
            <c:ext xmlns:c16="http://schemas.microsoft.com/office/drawing/2014/chart" uri="{C3380CC4-5D6E-409C-BE32-E72D297353CC}">
              <c16:uniqueId val="{00000004-9AEA-44D3-BCC4-214ABB57B321}"/>
            </c:ext>
          </c:extLst>
        </c:ser>
        <c:dLbls>
          <c:dLblPos val="outEnd"/>
          <c:showLegendKey val="0"/>
          <c:showVal val="1"/>
          <c:showCatName val="0"/>
          <c:showSerName val="0"/>
          <c:showPercent val="0"/>
          <c:showBubbleSize val="0"/>
        </c:dLbls>
        <c:gapWidth val="100"/>
        <c:axId val="1089399967"/>
        <c:axId val="1089402047"/>
      </c:barChart>
      <c:catAx>
        <c:axId val="10893999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089402047"/>
        <c:crosses val="autoZero"/>
        <c:auto val="1"/>
        <c:lblAlgn val="ctr"/>
        <c:lblOffset val="100"/>
        <c:noMultiLvlLbl val="0"/>
      </c:catAx>
      <c:valAx>
        <c:axId val="1089402047"/>
        <c:scaling>
          <c:orientation val="minMax"/>
        </c:scaling>
        <c:delete val="1"/>
        <c:axPos val="l"/>
        <c:numFmt formatCode="0.0%" sourceLinked="1"/>
        <c:majorTickMark val="out"/>
        <c:minorTickMark val="none"/>
        <c:tickLblPos val="nextTo"/>
        <c:crossAx val="1089399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Average Length of Stay (number of days) in Laingsburg,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Laignsburg!$A$23</c:f>
              <c:strCache>
                <c:ptCount val="1"/>
                <c:pt idx="0">
                  <c:v>Domestic</c:v>
                </c:pt>
              </c:strCache>
            </c:strRef>
          </c:tx>
          <c:spPr>
            <a:solidFill>
              <a:schemeClr val="accent1"/>
            </a:solidFill>
            <a:ln>
              <a:noFill/>
            </a:ln>
            <a:effectLst/>
          </c:spPr>
          <c:invertIfNegative val="0"/>
          <c:cat>
            <c:strRef>
              <c:f>Laignsburg!$B$22:$I$22</c:f>
              <c:strCache>
                <c:ptCount val="8"/>
                <c:pt idx="0">
                  <c:v>1 Day</c:v>
                </c:pt>
                <c:pt idx="1">
                  <c:v>2 Days</c:v>
                </c:pt>
                <c:pt idx="2">
                  <c:v>3 Days</c:v>
                </c:pt>
                <c:pt idx="3">
                  <c:v>4 Days</c:v>
                </c:pt>
                <c:pt idx="4">
                  <c:v>5 Days</c:v>
                </c:pt>
                <c:pt idx="5">
                  <c:v>6 Days</c:v>
                </c:pt>
                <c:pt idx="6">
                  <c:v>7 Days</c:v>
                </c:pt>
                <c:pt idx="7">
                  <c:v>8-14 Days</c:v>
                </c:pt>
              </c:strCache>
            </c:strRef>
          </c:cat>
          <c:val>
            <c:numRef>
              <c:f>Laignsburg!$B$23:$I$23</c:f>
              <c:numCache>
                <c:formatCode>0.0%</c:formatCode>
                <c:ptCount val="8"/>
                <c:pt idx="0">
                  <c:v>0.71299999999999997</c:v>
                </c:pt>
                <c:pt idx="1">
                  <c:v>0.22800000000000001</c:v>
                </c:pt>
                <c:pt idx="2">
                  <c:v>3.4000000000000002E-2</c:v>
                </c:pt>
                <c:pt idx="3">
                  <c:v>1.0999999999999999E-2</c:v>
                </c:pt>
                <c:pt idx="4">
                  <c:v>7.0000000000000001E-3</c:v>
                </c:pt>
                <c:pt idx="5">
                  <c:v>4.0000000000000001E-3</c:v>
                </c:pt>
                <c:pt idx="6">
                  <c:v>1E-3</c:v>
                </c:pt>
                <c:pt idx="7">
                  <c:v>2E-3</c:v>
                </c:pt>
              </c:numCache>
            </c:numRef>
          </c:val>
          <c:extLst>
            <c:ext xmlns:c16="http://schemas.microsoft.com/office/drawing/2014/chart" uri="{C3380CC4-5D6E-409C-BE32-E72D297353CC}">
              <c16:uniqueId val="{00000000-EB2F-4854-9DA0-CBAD9F3F2683}"/>
            </c:ext>
          </c:extLst>
        </c:ser>
        <c:ser>
          <c:idx val="1"/>
          <c:order val="1"/>
          <c:tx>
            <c:strRef>
              <c:f>Laignsburg!$A$24</c:f>
              <c:strCache>
                <c:ptCount val="1"/>
                <c:pt idx="0">
                  <c:v>International </c:v>
                </c:pt>
              </c:strCache>
            </c:strRef>
          </c:tx>
          <c:spPr>
            <a:solidFill>
              <a:srgbClr val="4D4D4F"/>
            </a:solidFill>
            <a:ln>
              <a:noFill/>
            </a:ln>
            <a:effectLst/>
          </c:spPr>
          <c:invertIfNegative val="0"/>
          <c:cat>
            <c:strRef>
              <c:f>Laignsburg!$B$22:$I$22</c:f>
              <c:strCache>
                <c:ptCount val="8"/>
                <c:pt idx="0">
                  <c:v>1 Day</c:v>
                </c:pt>
                <c:pt idx="1">
                  <c:v>2 Days</c:v>
                </c:pt>
                <c:pt idx="2">
                  <c:v>3 Days</c:v>
                </c:pt>
                <c:pt idx="3">
                  <c:v>4 Days</c:v>
                </c:pt>
                <c:pt idx="4">
                  <c:v>5 Days</c:v>
                </c:pt>
                <c:pt idx="5">
                  <c:v>6 Days</c:v>
                </c:pt>
                <c:pt idx="6">
                  <c:v>7 Days</c:v>
                </c:pt>
                <c:pt idx="7">
                  <c:v>8-14 Days</c:v>
                </c:pt>
              </c:strCache>
            </c:strRef>
          </c:cat>
          <c:val>
            <c:numRef>
              <c:f>Laignsburg!$B$24:$I$24</c:f>
              <c:numCache>
                <c:formatCode>0.0%</c:formatCode>
                <c:ptCount val="8"/>
                <c:pt idx="0">
                  <c:v>0.85699999999999998</c:v>
                </c:pt>
                <c:pt idx="1">
                  <c:v>0.14299999999999999</c:v>
                </c:pt>
                <c:pt idx="2">
                  <c:v>0</c:v>
                </c:pt>
                <c:pt idx="3">
                  <c:v>0</c:v>
                </c:pt>
                <c:pt idx="4">
                  <c:v>0</c:v>
                </c:pt>
                <c:pt idx="5">
                  <c:v>0</c:v>
                </c:pt>
                <c:pt idx="6">
                  <c:v>0</c:v>
                </c:pt>
                <c:pt idx="7">
                  <c:v>0</c:v>
                </c:pt>
              </c:numCache>
            </c:numRef>
          </c:val>
          <c:extLst>
            <c:ext xmlns:c16="http://schemas.microsoft.com/office/drawing/2014/chart" uri="{C3380CC4-5D6E-409C-BE32-E72D297353CC}">
              <c16:uniqueId val="{00000001-EB2F-4854-9DA0-CBAD9F3F2683}"/>
            </c:ext>
          </c:extLst>
        </c:ser>
        <c:dLbls>
          <c:showLegendKey val="0"/>
          <c:showVal val="0"/>
          <c:showCatName val="0"/>
          <c:showSerName val="0"/>
          <c:showPercent val="0"/>
          <c:showBubbleSize val="0"/>
        </c:dLbls>
        <c:gapWidth val="219"/>
        <c:overlap val="-27"/>
        <c:axId val="331699807"/>
        <c:axId val="331688575"/>
      </c:barChart>
      <c:catAx>
        <c:axId val="331699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31688575"/>
        <c:crosses val="autoZero"/>
        <c:auto val="1"/>
        <c:lblAlgn val="ctr"/>
        <c:lblOffset val="100"/>
        <c:noMultiLvlLbl val="0"/>
      </c:catAx>
      <c:valAx>
        <c:axId val="33168857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31699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 of Sampled Tourists who stayed overnight in Laingsburg, Jan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lineChart>
        <c:grouping val="standard"/>
        <c:varyColors val="0"/>
        <c:ser>
          <c:idx val="0"/>
          <c:order val="0"/>
          <c:tx>
            <c:strRef>
              <c:f>Laignsburg!$A$44</c:f>
              <c:strCache>
                <c:ptCount val="1"/>
                <c:pt idx="0">
                  <c:v>Domestic</c:v>
                </c:pt>
              </c:strCache>
            </c:strRef>
          </c:tx>
          <c:spPr>
            <a:ln w="28575" cap="rnd">
              <a:solidFill>
                <a:schemeClr val="accent1"/>
              </a:solidFill>
              <a:round/>
            </a:ln>
            <a:effectLst/>
          </c:spPr>
          <c:marker>
            <c:symbol val="none"/>
          </c:marker>
          <c:cat>
            <c:strRef>
              <c:f>Laignsburg!$B$43:$G$43</c:f>
              <c:strCache>
                <c:ptCount val="6"/>
                <c:pt idx="0">
                  <c:v>Jan</c:v>
                </c:pt>
                <c:pt idx="1">
                  <c:v>Feb</c:v>
                </c:pt>
                <c:pt idx="2">
                  <c:v>Mar</c:v>
                </c:pt>
                <c:pt idx="3">
                  <c:v>Apr</c:v>
                </c:pt>
                <c:pt idx="4">
                  <c:v>May</c:v>
                </c:pt>
                <c:pt idx="5">
                  <c:v>Jun</c:v>
                </c:pt>
              </c:strCache>
            </c:strRef>
          </c:cat>
          <c:val>
            <c:numRef>
              <c:f>Laignsburg!$B$44:$G$44</c:f>
              <c:numCache>
                <c:formatCode>0.0%</c:formatCode>
                <c:ptCount val="6"/>
                <c:pt idx="0">
                  <c:v>0.20899999999999999</c:v>
                </c:pt>
                <c:pt idx="1">
                  <c:v>0.26800000000000002</c:v>
                </c:pt>
                <c:pt idx="2">
                  <c:v>0.223</c:v>
                </c:pt>
                <c:pt idx="3">
                  <c:v>0.255</c:v>
                </c:pt>
                <c:pt idx="4">
                  <c:v>0.26700000000000002</c:v>
                </c:pt>
                <c:pt idx="5">
                  <c:v>0.311</c:v>
                </c:pt>
              </c:numCache>
            </c:numRef>
          </c:val>
          <c:smooth val="0"/>
          <c:extLst>
            <c:ext xmlns:c16="http://schemas.microsoft.com/office/drawing/2014/chart" uri="{C3380CC4-5D6E-409C-BE32-E72D297353CC}">
              <c16:uniqueId val="{00000000-85D5-4FDE-BAEF-D63533B18714}"/>
            </c:ext>
          </c:extLst>
        </c:ser>
        <c:ser>
          <c:idx val="1"/>
          <c:order val="1"/>
          <c:tx>
            <c:strRef>
              <c:f>Laignsburg!$A$45</c:f>
              <c:strCache>
                <c:ptCount val="1"/>
                <c:pt idx="0">
                  <c:v>International</c:v>
                </c:pt>
              </c:strCache>
            </c:strRef>
          </c:tx>
          <c:spPr>
            <a:ln w="28575" cap="rnd">
              <a:solidFill>
                <a:srgbClr val="4D4D4F"/>
              </a:solidFill>
              <a:round/>
            </a:ln>
            <a:effectLst/>
          </c:spPr>
          <c:marker>
            <c:symbol val="none"/>
          </c:marker>
          <c:cat>
            <c:strRef>
              <c:f>Laignsburg!$B$43:$G$43</c:f>
              <c:strCache>
                <c:ptCount val="6"/>
                <c:pt idx="0">
                  <c:v>Jan</c:v>
                </c:pt>
                <c:pt idx="1">
                  <c:v>Feb</c:v>
                </c:pt>
                <c:pt idx="2">
                  <c:v>Mar</c:v>
                </c:pt>
                <c:pt idx="3">
                  <c:v>Apr</c:v>
                </c:pt>
                <c:pt idx="4">
                  <c:v>May</c:v>
                </c:pt>
                <c:pt idx="5">
                  <c:v>Jun</c:v>
                </c:pt>
              </c:strCache>
            </c:strRef>
          </c:cat>
          <c:val>
            <c:numRef>
              <c:f>Laignsburg!$B$45:$G$45</c:f>
              <c:numCache>
                <c:formatCode>0.0%</c:formatCode>
                <c:ptCount val="6"/>
                <c:pt idx="0">
                  <c:v>0</c:v>
                </c:pt>
                <c:pt idx="1">
                  <c:v>0</c:v>
                </c:pt>
                <c:pt idx="2">
                  <c:v>0.2</c:v>
                </c:pt>
                <c:pt idx="3" formatCode="0%">
                  <c:v>0</c:v>
                </c:pt>
                <c:pt idx="4" formatCode="0%">
                  <c:v>0</c:v>
                </c:pt>
                <c:pt idx="5" formatCode="0%">
                  <c:v>0</c:v>
                </c:pt>
              </c:numCache>
            </c:numRef>
          </c:val>
          <c:smooth val="0"/>
          <c:extLst>
            <c:ext xmlns:c16="http://schemas.microsoft.com/office/drawing/2014/chart" uri="{C3380CC4-5D6E-409C-BE32-E72D297353CC}">
              <c16:uniqueId val="{00000001-85D5-4FDE-BAEF-D63533B18714}"/>
            </c:ext>
          </c:extLst>
        </c:ser>
        <c:dLbls>
          <c:showLegendKey val="0"/>
          <c:showVal val="0"/>
          <c:showCatName val="0"/>
          <c:showSerName val="0"/>
          <c:showPercent val="0"/>
          <c:showBubbleSize val="0"/>
        </c:dLbls>
        <c:smooth val="0"/>
        <c:axId val="136797407"/>
        <c:axId val="136806975"/>
      </c:lineChart>
      <c:catAx>
        <c:axId val="136797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36806975"/>
        <c:crosses val="autoZero"/>
        <c:auto val="1"/>
        <c:lblAlgn val="ctr"/>
        <c:lblOffset val="100"/>
        <c:noMultiLvlLbl val="0"/>
      </c:catAx>
      <c:valAx>
        <c:axId val="13680697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3679740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Months in Laingsburg,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lineChart>
        <c:grouping val="standard"/>
        <c:varyColors val="0"/>
        <c:ser>
          <c:idx val="0"/>
          <c:order val="0"/>
          <c:tx>
            <c:strRef>
              <c:f>Laignsburg!$A$38</c:f>
              <c:strCache>
                <c:ptCount val="1"/>
                <c:pt idx="0">
                  <c:v>Domestic</c:v>
                </c:pt>
              </c:strCache>
            </c:strRef>
          </c:tx>
          <c:spPr>
            <a:ln w="28575" cap="rnd">
              <a:solidFill>
                <a:schemeClr val="accent1"/>
              </a:solidFill>
              <a:round/>
            </a:ln>
            <a:effectLst/>
          </c:spPr>
          <c:marker>
            <c:symbol val="none"/>
          </c:marker>
          <c:cat>
            <c:strRef>
              <c:f>Laignsburg!$B$37:$G$37</c:f>
              <c:strCache>
                <c:ptCount val="6"/>
                <c:pt idx="0">
                  <c:v>Jan</c:v>
                </c:pt>
                <c:pt idx="1">
                  <c:v>Feb</c:v>
                </c:pt>
                <c:pt idx="2">
                  <c:v>Mar</c:v>
                </c:pt>
                <c:pt idx="3">
                  <c:v>Apr</c:v>
                </c:pt>
                <c:pt idx="4">
                  <c:v>May</c:v>
                </c:pt>
                <c:pt idx="5">
                  <c:v>Jun</c:v>
                </c:pt>
              </c:strCache>
            </c:strRef>
          </c:cat>
          <c:val>
            <c:numRef>
              <c:f>Laignsburg!$B$38:$G$38</c:f>
              <c:numCache>
                <c:formatCode>0.0%</c:formatCode>
                <c:ptCount val="6"/>
                <c:pt idx="0">
                  <c:v>0.214</c:v>
                </c:pt>
                <c:pt idx="1">
                  <c:v>0.14899999999999999</c:v>
                </c:pt>
                <c:pt idx="2">
                  <c:v>0.28100000000000003</c:v>
                </c:pt>
                <c:pt idx="3">
                  <c:v>0.26600000000000001</c:v>
                </c:pt>
                <c:pt idx="4">
                  <c:v>4.4999999999999998E-2</c:v>
                </c:pt>
                <c:pt idx="5">
                  <c:v>4.4999999999999998E-2</c:v>
                </c:pt>
              </c:numCache>
            </c:numRef>
          </c:val>
          <c:smooth val="0"/>
          <c:extLst>
            <c:ext xmlns:c16="http://schemas.microsoft.com/office/drawing/2014/chart" uri="{C3380CC4-5D6E-409C-BE32-E72D297353CC}">
              <c16:uniqueId val="{00000000-1FEA-469F-B2F7-8301CA9F6969}"/>
            </c:ext>
          </c:extLst>
        </c:ser>
        <c:ser>
          <c:idx val="1"/>
          <c:order val="1"/>
          <c:tx>
            <c:strRef>
              <c:f>Laignsburg!$A$39</c:f>
              <c:strCache>
                <c:ptCount val="1"/>
                <c:pt idx="0">
                  <c:v>International</c:v>
                </c:pt>
              </c:strCache>
            </c:strRef>
          </c:tx>
          <c:spPr>
            <a:ln w="28575" cap="rnd">
              <a:solidFill>
                <a:srgbClr val="4D4D4F"/>
              </a:solidFill>
              <a:round/>
            </a:ln>
            <a:effectLst/>
          </c:spPr>
          <c:marker>
            <c:symbol val="none"/>
          </c:marker>
          <c:cat>
            <c:strRef>
              <c:f>Laignsburg!$B$37:$G$37</c:f>
              <c:strCache>
                <c:ptCount val="6"/>
                <c:pt idx="0">
                  <c:v>Jan</c:v>
                </c:pt>
                <c:pt idx="1">
                  <c:v>Feb</c:v>
                </c:pt>
                <c:pt idx="2">
                  <c:v>Mar</c:v>
                </c:pt>
                <c:pt idx="3">
                  <c:v>Apr</c:v>
                </c:pt>
                <c:pt idx="4">
                  <c:v>May</c:v>
                </c:pt>
                <c:pt idx="5">
                  <c:v>Jun</c:v>
                </c:pt>
              </c:strCache>
            </c:strRef>
          </c:cat>
          <c:val>
            <c:numRef>
              <c:f>Laignsburg!$B$39:$G$39</c:f>
              <c:numCache>
                <c:formatCode>0.0%</c:formatCode>
                <c:ptCount val="6"/>
                <c:pt idx="0">
                  <c:v>0</c:v>
                </c:pt>
                <c:pt idx="1">
                  <c:v>0</c:v>
                </c:pt>
                <c:pt idx="2">
                  <c:v>0.71399999999999997</c:v>
                </c:pt>
                <c:pt idx="3">
                  <c:v>0.28599999999999998</c:v>
                </c:pt>
                <c:pt idx="4">
                  <c:v>0</c:v>
                </c:pt>
                <c:pt idx="5">
                  <c:v>0</c:v>
                </c:pt>
              </c:numCache>
            </c:numRef>
          </c:val>
          <c:smooth val="0"/>
          <c:extLst>
            <c:ext xmlns:c16="http://schemas.microsoft.com/office/drawing/2014/chart" uri="{C3380CC4-5D6E-409C-BE32-E72D297353CC}">
              <c16:uniqueId val="{00000001-1FEA-469F-B2F7-8301CA9F6969}"/>
            </c:ext>
          </c:extLst>
        </c:ser>
        <c:dLbls>
          <c:showLegendKey val="0"/>
          <c:showVal val="0"/>
          <c:showCatName val="0"/>
          <c:showSerName val="0"/>
          <c:showPercent val="0"/>
          <c:showBubbleSize val="0"/>
        </c:dLbls>
        <c:smooth val="0"/>
        <c:axId val="333258975"/>
        <c:axId val="333257727"/>
      </c:lineChart>
      <c:catAx>
        <c:axId val="333258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33257727"/>
        <c:crosses val="autoZero"/>
        <c:auto val="1"/>
        <c:lblAlgn val="ctr"/>
        <c:lblOffset val="100"/>
        <c:noMultiLvlLbl val="0"/>
      </c:catAx>
      <c:valAx>
        <c:axId val="333257727"/>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332589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Arrival Days of the Week in Laingsburg,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manualLayout>
          <c:layoutTarget val="inner"/>
          <c:xMode val="edge"/>
          <c:yMode val="edge"/>
          <c:x val="8.2485346622406919E-2"/>
          <c:y val="0.17046096545888184"/>
          <c:w val="0.87503867153858372"/>
          <c:h val="0.55458739485527742"/>
        </c:manualLayout>
      </c:layout>
      <c:barChart>
        <c:barDir val="col"/>
        <c:grouping val="clustered"/>
        <c:varyColors val="0"/>
        <c:ser>
          <c:idx val="0"/>
          <c:order val="0"/>
          <c:tx>
            <c:strRef>
              <c:f>Laignsburg!$A$49</c:f>
              <c:strCache>
                <c:ptCount val="1"/>
                <c:pt idx="0">
                  <c:v>Domestic</c:v>
                </c:pt>
              </c:strCache>
            </c:strRef>
          </c:tx>
          <c:spPr>
            <a:solidFill>
              <a:srgbClr val="00AEEF"/>
            </a:solidFill>
            <a:ln>
              <a:noFill/>
            </a:ln>
            <a:effectLst/>
          </c:spPr>
          <c:invertIfNegative val="0"/>
          <c:cat>
            <c:strRef>
              <c:f>Laignsburg!$B$48:$H$48</c:f>
              <c:strCache>
                <c:ptCount val="7"/>
                <c:pt idx="0">
                  <c:v>Monday</c:v>
                </c:pt>
                <c:pt idx="1">
                  <c:v>Tuesday </c:v>
                </c:pt>
                <c:pt idx="2">
                  <c:v>Wednesday</c:v>
                </c:pt>
                <c:pt idx="3">
                  <c:v>Thursday</c:v>
                </c:pt>
                <c:pt idx="4">
                  <c:v>Friday</c:v>
                </c:pt>
                <c:pt idx="5">
                  <c:v>Saturday</c:v>
                </c:pt>
                <c:pt idx="6">
                  <c:v>Sunday</c:v>
                </c:pt>
              </c:strCache>
            </c:strRef>
          </c:cat>
          <c:val>
            <c:numRef>
              <c:f>Laignsburg!$B$49:$H$49</c:f>
              <c:numCache>
                <c:formatCode>0.0%</c:formatCode>
                <c:ptCount val="7"/>
                <c:pt idx="0">
                  <c:v>0.13200000000000001</c:v>
                </c:pt>
                <c:pt idx="1">
                  <c:v>0.13500000000000001</c:v>
                </c:pt>
                <c:pt idx="2">
                  <c:v>0.127</c:v>
                </c:pt>
                <c:pt idx="3">
                  <c:v>0.14099999999999999</c:v>
                </c:pt>
                <c:pt idx="4">
                  <c:v>0.214</c:v>
                </c:pt>
                <c:pt idx="5">
                  <c:v>0.129</c:v>
                </c:pt>
                <c:pt idx="6">
                  <c:v>0.124</c:v>
                </c:pt>
              </c:numCache>
            </c:numRef>
          </c:val>
          <c:extLst>
            <c:ext xmlns:c16="http://schemas.microsoft.com/office/drawing/2014/chart" uri="{C3380CC4-5D6E-409C-BE32-E72D297353CC}">
              <c16:uniqueId val="{00000000-7EF2-4D37-B0A5-B79BDEDECCD7}"/>
            </c:ext>
          </c:extLst>
        </c:ser>
        <c:ser>
          <c:idx val="1"/>
          <c:order val="1"/>
          <c:tx>
            <c:strRef>
              <c:f>Laignsburg!$A$50</c:f>
              <c:strCache>
                <c:ptCount val="1"/>
                <c:pt idx="0">
                  <c:v>International</c:v>
                </c:pt>
              </c:strCache>
            </c:strRef>
          </c:tx>
          <c:spPr>
            <a:solidFill>
              <a:srgbClr val="4D4D4F"/>
            </a:solidFill>
            <a:ln>
              <a:noFill/>
            </a:ln>
            <a:effectLst/>
          </c:spPr>
          <c:invertIfNegative val="0"/>
          <c:cat>
            <c:strRef>
              <c:f>Laignsburg!$B$48:$H$48</c:f>
              <c:strCache>
                <c:ptCount val="7"/>
                <c:pt idx="0">
                  <c:v>Monday</c:v>
                </c:pt>
                <c:pt idx="1">
                  <c:v>Tuesday </c:v>
                </c:pt>
                <c:pt idx="2">
                  <c:v>Wednesday</c:v>
                </c:pt>
                <c:pt idx="3">
                  <c:v>Thursday</c:v>
                </c:pt>
                <c:pt idx="4">
                  <c:v>Friday</c:v>
                </c:pt>
                <c:pt idx="5">
                  <c:v>Saturday</c:v>
                </c:pt>
                <c:pt idx="6">
                  <c:v>Sunday</c:v>
                </c:pt>
              </c:strCache>
            </c:strRef>
          </c:cat>
          <c:val>
            <c:numRef>
              <c:f>Laignsburg!$B$50:$H$50</c:f>
              <c:numCache>
                <c:formatCode>0.0%</c:formatCode>
                <c:ptCount val="7"/>
                <c:pt idx="0">
                  <c:v>0.14299999999999999</c:v>
                </c:pt>
                <c:pt idx="1">
                  <c:v>0</c:v>
                </c:pt>
                <c:pt idx="2">
                  <c:v>0.14299999999999999</c:v>
                </c:pt>
                <c:pt idx="3">
                  <c:v>0.42899999999999999</c:v>
                </c:pt>
                <c:pt idx="4">
                  <c:v>0.14299999999999999</c:v>
                </c:pt>
                <c:pt idx="6">
                  <c:v>0.14299999999999999</c:v>
                </c:pt>
              </c:numCache>
            </c:numRef>
          </c:val>
          <c:extLst>
            <c:ext xmlns:c16="http://schemas.microsoft.com/office/drawing/2014/chart" uri="{C3380CC4-5D6E-409C-BE32-E72D297353CC}">
              <c16:uniqueId val="{00000001-7EF2-4D37-B0A5-B79BDEDECCD7}"/>
            </c:ext>
          </c:extLst>
        </c:ser>
        <c:dLbls>
          <c:showLegendKey val="0"/>
          <c:showVal val="0"/>
          <c:showCatName val="0"/>
          <c:showSerName val="0"/>
          <c:showPercent val="0"/>
          <c:showBubbleSize val="0"/>
        </c:dLbls>
        <c:gapWidth val="219"/>
        <c:overlap val="-27"/>
        <c:axId val="122459647"/>
        <c:axId val="122454239"/>
      </c:barChart>
      <c:catAx>
        <c:axId val="122459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22454239"/>
        <c:crosses val="autoZero"/>
        <c:auto val="1"/>
        <c:lblAlgn val="ctr"/>
        <c:lblOffset val="100"/>
        <c:noMultiLvlLbl val="0"/>
      </c:catAx>
      <c:valAx>
        <c:axId val="122454239"/>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2245964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Departure Days of the Week in Laingsburg,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Laignsburg!$A$55</c:f>
              <c:strCache>
                <c:ptCount val="1"/>
                <c:pt idx="0">
                  <c:v>Domestic</c:v>
                </c:pt>
              </c:strCache>
            </c:strRef>
          </c:tx>
          <c:spPr>
            <a:solidFill>
              <a:srgbClr val="00AEEF"/>
            </a:solidFill>
            <a:ln>
              <a:noFill/>
            </a:ln>
            <a:effectLst/>
          </c:spPr>
          <c:invertIfNegative val="0"/>
          <c:cat>
            <c:strRef>
              <c:f>Laignsburg!$B$54:$H$54</c:f>
              <c:strCache>
                <c:ptCount val="7"/>
                <c:pt idx="0">
                  <c:v>Monday</c:v>
                </c:pt>
                <c:pt idx="1">
                  <c:v>Tuesday </c:v>
                </c:pt>
                <c:pt idx="2">
                  <c:v>Wednesday</c:v>
                </c:pt>
                <c:pt idx="3">
                  <c:v>Thursday</c:v>
                </c:pt>
                <c:pt idx="4">
                  <c:v>Friday</c:v>
                </c:pt>
                <c:pt idx="5">
                  <c:v>Saturday</c:v>
                </c:pt>
                <c:pt idx="6">
                  <c:v>Sunday</c:v>
                </c:pt>
              </c:strCache>
            </c:strRef>
          </c:cat>
          <c:val>
            <c:numRef>
              <c:f>Laignsburg!$B$55:$H$55</c:f>
              <c:numCache>
                <c:formatCode>0.0%</c:formatCode>
                <c:ptCount val="7"/>
                <c:pt idx="0">
                  <c:v>0.108</c:v>
                </c:pt>
                <c:pt idx="1">
                  <c:v>0.13200000000000001</c:v>
                </c:pt>
                <c:pt idx="2">
                  <c:v>0.11600000000000001</c:v>
                </c:pt>
                <c:pt idx="3">
                  <c:v>0.14799999999999999</c:v>
                </c:pt>
                <c:pt idx="4">
                  <c:v>0.214</c:v>
                </c:pt>
                <c:pt idx="5">
                  <c:v>0.13600000000000001</c:v>
                </c:pt>
                <c:pt idx="6">
                  <c:v>0.14799999999999999</c:v>
                </c:pt>
              </c:numCache>
            </c:numRef>
          </c:val>
          <c:extLst>
            <c:ext xmlns:c16="http://schemas.microsoft.com/office/drawing/2014/chart" uri="{C3380CC4-5D6E-409C-BE32-E72D297353CC}">
              <c16:uniqueId val="{00000000-177D-43D5-868F-6A5D88BB5C43}"/>
            </c:ext>
          </c:extLst>
        </c:ser>
        <c:ser>
          <c:idx val="1"/>
          <c:order val="1"/>
          <c:tx>
            <c:strRef>
              <c:f>Laignsburg!$A$56</c:f>
              <c:strCache>
                <c:ptCount val="1"/>
                <c:pt idx="0">
                  <c:v>International</c:v>
                </c:pt>
              </c:strCache>
            </c:strRef>
          </c:tx>
          <c:spPr>
            <a:solidFill>
              <a:srgbClr val="4D4D4F"/>
            </a:solidFill>
            <a:ln>
              <a:noFill/>
            </a:ln>
            <a:effectLst/>
          </c:spPr>
          <c:invertIfNegative val="0"/>
          <c:cat>
            <c:strRef>
              <c:f>Laignsburg!$B$54:$H$54</c:f>
              <c:strCache>
                <c:ptCount val="7"/>
                <c:pt idx="0">
                  <c:v>Monday</c:v>
                </c:pt>
                <c:pt idx="1">
                  <c:v>Tuesday </c:v>
                </c:pt>
                <c:pt idx="2">
                  <c:v>Wednesday</c:v>
                </c:pt>
                <c:pt idx="3">
                  <c:v>Thursday</c:v>
                </c:pt>
                <c:pt idx="4">
                  <c:v>Friday</c:v>
                </c:pt>
                <c:pt idx="5">
                  <c:v>Saturday</c:v>
                </c:pt>
                <c:pt idx="6">
                  <c:v>Sunday</c:v>
                </c:pt>
              </c:strCache>
            </c:strRef>
          </c:cat>
          <c:val>
            <c:numRef>
              <c:f>Laignsburg!$B$56:$H$56</c:f>
              <c:numCache>
                <c:formatCode>0.0%</c:formatCode>
                <c:ptCount val="7"/>
                <c:pt idx="0">
                  <c:v>0.14299999999999999</c:v>
                </c:pt>
                <c:pt idx="1">
                  <c:v>0</c:v>
                </c:pt>
                <c:pt idx="2">
                  <c:v>0.14299999999999999</c:v>
                </c:pt>
                <c:pt idx="3">
                  <c:v>0.42899999999999999</c:v>
                </c:pt>
                <c:pt idx="4">
                  <c:v>0.14299999999999999</c:v>
                </c:pt>
                <c:pt idx="6">
                  <c:v>0.14299999999999999</c:v>
                </c:pt>
              </c:numCache>
            </c:numRef>
          </c:val>
          <c:extLst>
            <c:ext xmlns:c16="http://schemas.microsoft.com/office/drawing/2014/chart" uri="{C3380CC4-5D6E-409C-BE32-E72D297353CC}">
              <c16:uniqueId val="{00000001-177D-43D5-868F-6A5D88BB5C43}"/>
            </c:ext>
          </c:extLst>
        </c:ser>
        <c:dLbls>
          <c:showLegendKey val="0"/>
          <c:showVal val="0"/>
          <c:showCatName val="0"/>
          <c:showSerName val="0"/>
          <c:showPercent val="0"/>
          <c:showBubbleSize val="0"/>
        </c:dLbls>
        <c:gapWidth val="219"/>
        <c:overlap val="-27"/>
        <c:axId val="2141880495"/>
        <c:axId val="2141880911"/>
      </c:barChart>
      <c:catAx>
        <c:axId val="2141880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141880911"/>
        <c:crosses val="autoZero"/>
        <c:auto val="1"/>
        <c:lblAlgn val="ctr"/>
        <c:lblOffset val="100"/>
        <c:noMultiLvlLbl val="0"/>
      </c:catAx>
      <c:valAx>
        <c:axId val="2141880911"/>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14188049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Top 10 Origin Municipalities of Domestic Sample Size in Laingsburg,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spPr>
            <a:solidFill>
              <a:srgbClr val="4D4D4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Laignsburg!$K$74:$K$83</c:f>
              <c:strCache>
                <c:ptCount val="10"/>
                <c:pt idx="0">
                  <c:v>City of Cape Town</c:v>
                </c:pt>
                <c:pt idx="1">
                  <c:v>City of Tshwane</c:v>
                </c:pt>
                <c:pt idx="2">
                  <c:v>City of Johannesburg</c:v>
                </c:pt>
                <c:pt idx="3">
                  <c:v>Breede Valley</c:v>
                </c:pt>
                <c:pt idx="4">
                  <c:v>City of Ekurhuleni</c:v>
                </c:pt>
                <c:pt idx="5">
                  <c:v>Mangaung</c:v>
                </c:pt>
                <c:pt idx="6">
                  <c:v>eThekwini</c:v>
                </c:pt>
                <c:pt idx="7">
                  <c:v>Drakenstein</c:v>
                </c:pt>
                <c:pt idx="8">
                  <c:v>Mossel Bay</c:v>
                </c:pt>
                <c:pt idx="9">
                  <c:v>Stellenbosch</c:v>
                </c:pt>
              </c:strCache>
            </c:strRef>
          </c:cat>
          <c:val>
            <c:numRef>
              <c:f>Laignsburg!$L$74:$L$83</c:f>
              <c:numCache>
                <c:formatCode>General</c:formatCode>
                <c:ptCount val="10"/>
                <c:pt idx="0">
                  <c:v>287</c:v>
                </c:pt>
                <c:pt idx="1">
                  <c:v>77</c:v>
                </c:pt>
                <c:pt idx="2">
                  <c:v>58</c:v>
                </c:pt>
                <c:pt idx="3">
                  <c:v>57</c:v>
                </c:pt>
                <c:pt idx="4">
                  <c:v>55</c:v>
                </c:pt>
                <c:pt idx="5">
                  <c:v>39</c:v>
                </c:pt>
                <c:pt idx="6">
                  <c:v>30</c:v>
                </c:pt>
                <c:pt idx="7">
                  <c:v>30</c:v>
                </c:pt>
                <c:pt idx="8">
                  <c:v>24</c:v>
                </c:pt>
                <c:pt idx="9">
                  <c:v>23</c:v>
                </c:pt>
              </c:numCache>
            </c:numRef>
          </c:val>
          <c:extLst>
            <c:ext xmlns:c16="http://schemas.microsoft.com/office/drawing/2014/chart" uri="{C3380CC4-5D6E-409C-BE32-E72D297353CC}">
              <c16:uniqueId val="{00000000-8CD3-497B-B4D1-1A4CCA2AD520}"/>
            </c:ext>
          </c:extLst>
        </c:ser>
        <c:dLbls>
          <c:dLblPos val="outEnd"/>
          <c:showLegendKey val="0"/>
          <c:showVal val="1"/>
          <c:showCatName val="0"/>
          <c:showSerName val="0"/>
          <c:showPercent val="0"/>
          <c:showBubbleSize val="0"/>
        </c:dLbls>
        <c:gapWidth val="219"/>
        <c:overlap val="-27"/>
        <c:axId val="675773167"/>
        <c:axId val="675759855"/>
      </c:barChart>
      <c:catAx>
        <c:axId val="675773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675759855"/>
        <c:crosses val="autoZero"/>
        <c:auto val="1"/>
        <c:lblAlgn val="ctr"/>
        <c:lblOffset val="100"/>
        <c:noMultiLvlLbl val="0"/>
      </c:catAx>
      <c:valAx>
        <c:axId val="67575985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6757731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International Arrivals in Laingsburg,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spPr>
            <a:solidFill>
              <a:srgbClr val="00AEE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Laignsburg!$K$49:$K$51</c:f>
              <c:strCache>
                <c:ptCount val="3"/>
                <c:pt idx="0">
                  <c:v>United States</c:v>
                </c:pt>
                <c:pt idx="1">
                  <c:v>Australia</c:v>
                </c:pt>
                <c:pt idx="2">
                  <c:v>Italy</c:v>
                </c:pt>
              </c:strCache>
            </c:strRef>
          </c:cat>
          <c:val>
            <c:numRef>
              <c:f>Laignsburg!$L$49:$L$51</c:f>
              <c:numCache>
                <c:formatCode>0</c:formatCode>
                <c:ptCount val="3"/>
                <c:pt idx="0">
                  <c:v>4</c:v>
                </c:pt>
                <c:pt idx="1">
                  <c:v>2</c:v>
                </c:pt>
                <c:pt idx="2">
                  <c:v>1</c:v>
                </c:pt>
              </c:numCache>
            </c:numRef>
          </c:val>
          <c:extLst>
            <c:ext xmlns:c16="http://schemas.microsoft.com/office/drawing/2014/chart" uri="{C3380CC4-5D6E-409C-BE32-E72D297353CC}">
              <c16:uniqueId val="{00000000-EEC0-41DF-9F86-1A1CEB31B07D}"/>
            </c:ext>
          </c:extLst>
        </c:ser>
        <c:dLbls>
          <c:dLblPos val="outEnd"/>
          <c:showLegendKey val="0"/>
          <c:showVal val="1"/>
          <c:showCatName val="0"/>
          <c:showSerName val="0"/>
          <c:showPercent val="0"/>
          <c:showBubbleSize val="0"/>
        </c:dLbls>
        <c:gapWidth val="219"/>
        <c:overlap val="-27"/>
        <c:axId val="277659567"/>
        <c:axId val="277661231"/>
      </c:barChart>
      <c:catAx>
        <c:axId val="277659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77661231"/>
        <c:crosses val="autoZero"/>
        <c:auto val="1"/>
        <c:lblAlgn val="ctr"/>
        <c:lblOffset val="100"/>
        <c:noMultiLvlLbl val="0"/>
      </c:catAx>
      <c:valAx>
        <c:axId val="277661231"/>
        <c:scaling>
          <c:orientation val="minMax"/>
        </c:scaling>
        <c:delete val="1"/>
        <c:axPos val="l"/>
        <c:numFmt formatCode="0" sourceLinked="1"/>
        <c:majorTickMark val="none"/>
        <c:minorTickMark val="none"/>
        <c:tickLblPos val="nextTo"/>
        <c:crossAx val="2776595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Percent of domestic sample who stayed overnight,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bar"/>
        <c:grouping val="clustered"/>
        <c:varyColors val="0"/>
        <c:ser>
          <c:idx val="0"/>
          <c:order val="0"/>
          <c:tx>
            <c:strRef>
              <c:f>'Cape Karoo (Jan-Jun 22) Dom'!$B$10</c:f>
              <c:strCache>
                <c:ptCount val="1"/>
                <c:pt idx="0">
                  <c:v>Percent Overnight</c:v>
                </c:pt>
              </c:strCache>
            </c:strRef>
          </c:tx>
          <c:spPr>
            <a:solidFill>
              <a:srgbClr val="00AEE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'Cape Karoo (Jan-Jun 22) Dom'!$A$11:$A$12</c:f>
              <c:strCache>
                <c:ptCount val="2"/>
                <c:pt idx="0">
                  <c:v>Western Cape</c:v>
                </c:pt>
                <c:pt idx="1">
                  <c:v>Cape Karoo</c:v>
                </c:pt>
              </c:strCache>
            </c:strRef>
          </c:cat>
          <c:val>
            <c:numRef>
              <c:f>'Cape Karoo (Jan-Jun 22) Dom'!$B$11:$B$12</c:f>
              <c:numCache>
                <c:formatCode>0.0%</c:formatCode>
                <c:ptCount val="2"/>
                <c:pt idx="0">
                  <c:v>0.52500000000000002</c:v>
                </c:pt>
                <c:pt idx="1">
                  <c:v>0.26500000000000001</c:v>
                </c:pt>
              </c:numCache>
            </c:numRef>
          </c:val>
          <c:extLst>
            <c:ext xmlns:c16="http://schemas.microsoft.com/office/drawing/2014/chart" uri="{C3380CC4-5D6E-409C-BE32-E72D297353CC}">
              <c16:uniqueId val="{00000000-3173-49BC-A929-F45ABFC4CABD}"/>
            </c:ext>
          </c:extLst>
        </c:ser>
        <c:dLbls>
          <c:dLblPos val="outEnd"/>
          <c:showLegendKey val="0"/>
          <c:showVal val="1"/>
          <c:showCatName val="0"/>
          <c:showSerName val="0"/>
          <c:showPercent val="0"/>
          <c:showBubbleSize val="0"/>
        </c:dLbls>
        <c:gapWidth val="182"/>
        <c:axId val="354211055"/>
        <c:axId val="354213135"/>
      </c:barChart>
      <c:catAx>
        <c:axId val="3542110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54213135"/>
        <c:crosses val="autoZero"/>
        <c:auto val="1"/>
        <c:lblAlgn val="ctr"/>
        <c:lblOffset val="100"/>
        <c:noMultiLvlLbl val="0"/>
      </c:catAx>
      <c:valAx>
        <c:axId val="354213135"/>
        <c:scaling>
          <c:orientation val="minMax"/>
        </c:scaling>
        <c:delete val="1"/>
        <c:axPos val="b"/>
        <c:numFmt formatCode="0.0%" sourceLinked="1"/>
        <c:majorTickMark val="none"/>
        <c:minorTickMark val="none"/>
        <c:tickLblPos val="nextTo"/>
        <c:crossAx val="354211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US" sz="900" b="1" dirty="0"/>
              <a:t>Sample Size,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ofPieChart>
        <c:ofPieType val="pie"/>
        <c:varyColors val="1"/>
        <c:ser>
          <c:idx val="0"/>
          <c:order val="0"/>
          <c:tx>
            <c:strRef>
              <c:f>'Prince Albert'!$B$5</c:f>
              <c:strCache>
                <c:ptCount val="1"/>
                <c:pt idx="0">
                  <c:v>Jan - Jun 2022</c:v>
                </c:pt>
              </c:strCache>
            </c:strRef>
          </c:tx>
          <c:dPt>
            <c:idx val="0"/>
            <c:bubble3D val="0"/>
            <c:spPr>
              <a:solidFill>
                <a:srgbClr val="00AEEF"/>
              </a:solidFill>
              <a:ln w="19050">
                <a:solidFill>
                  <a:schemeClr val="lt1"/>
                </a:solidFill>
              </a:ln>
              <a:effectLst/>
            </c:spPr>
            <c:extLst>
              <c:ext xmlns:c16="http://schemas.microsoft.com/office/drawing/2014/chart" uri="{C3380CC4-5D6E-409C-BE32-E72D297353CC}">
                <c16:uniqueId val="{00000001-04D8-4D30-B246-66AB4AF02B5F}"/>
              </c:ext>
            </c:extLst>
          </c:dPt>
          <c:dPt>
            <c:idx val="1"/>
            <c:bubble3D val="0"/>
            <c:spPr>
              <a:solidFill>
                <a:srgbClr val="4D4D4F"/>
              </a:solidFill>
              <a:ln w="19050">
                <a:solidFill>
                  <a:schemeClr val="lt1"/>
                </a:solidFill>
              </a:ln>
              <a:effectLst/>
            </c:spPr>
            <c:extLst>
              <c:ext xmlns:c16="http://schemas.microsoft.com/office/drawing/2014/chart" uri="{C3380CC4-5D6E-409C-BE32-E72D297353CC}">
                <c16:uniqueId val="{00000003-04D8-4D30-B246-66AB4AF02B5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4D8-4D30-B246-66AB4AF02B5F}"/>
              </c:ext>
            </c:extLst>
          </c:dPt>
          <c:dLbls>
            <c:dLbl>
              <c:idx val="0"/>
              <c:layout>
                <c:manualLayout>
                  <c:x val="0.21401572734499447"/>
                  <c:y val="-0.2296738258541905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D8-4D30-B246-66AB4AF02B5F}"/>
                </c:ext>
              </c:extLst>
            </c:dLbl>
            <c:dLbl>
              <c:idx val="1"/>
              <c:layout>
                <c:manualLayout>
                  <c:x val="0.19803398936914857"/>
                  <c:y val="-0.1353407899440904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4D8-4D30-B246-66AB4AF02B5F}"/>
                </c:ext>
              </c:extLst>
            </c:dLbl>
            <c:dLbl>
              <c:idx val="2"/>
              <c:delete val="1"/>
              <c:extLst>
                <c:ext xmlns:c15="http://schemas.microsoft.com/office/drawing/2012/chart" uri="{CE6537A1-D6FC-4f65-9D91-7224C49458BB}"/>
                <c:ext xmlns:c16="http://schemas.microsoft.com/office/drawing/2014/chart" uri="{C3380CC4-5D6E-409C-BE32-E72D297353CC}">
                  <c16:uniqueId val="{00000005-04D8-4D30-B246-66AB4AF02B5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'Prince Albert'!$C$4:$D$4</c:f>
              <c:strCache>
                <c:ptCount val="2"/>
                <c:pt idx="0">
                  <c:v>Domestic</c:v>
                </c:pt>
                <c:pt idx="1">
                  <c:v>International </c:v>
                </c:pt>
              </c:strCache>
            </c:strRef>
          </c:cat>
          <c:val>
            <c:numRef>
              <c:f>'Prince Albert'!$C$5:$D$5</c:f>
              <c:numCache>
                <c:formatCode>General</c:formatCode>
                <c:ptCount val="2"/>
                <c:pt idx="0">
                  <c:v>701</c:v>
                </c:pt>
                <c:pt idx="1">
                  <c:v>9</c:v>
                </c:pt>
              </c:numCache>
            </c:numRef>
          </c:val>
          <c:extLst>
            <c:ext xmlns:c16="http://schemas.microsoft.com/office/drawing/2014/chart" uri="{C3380CC4-5D6E-409C-BE32-E72D297353CC}">
              <c16:uniqueId val="{00000006-04D8-4D30-B246-66AB4AF02B5F}"/>
            </c:ext>
          </c:extLst>
        </c:ser>
        <c:dLbls>
          <c:dLblPos val="bestFit"/>
          <c:showLegendKey val="0"/>
          <c:showVal val="1"/>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US" sz="900" b="1" dirty="0"/>
              <a:t>Percent Overnight Visitors in Prince Albert,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bar"/>
        <c:grouping val="clustered"/>
        <c:varyColors val="0"/>
        <c:ser>
          <c:idx val="0"/>
          <c:order val="0"/>
          <c:tx>
            <c:strRef>
              <c:f>'Prince Albert'!$B$21</c:f>
              <c:strCache>
                <c:ptCount val="1"/>
                <c:pt idx="0">
                  <c:v>Percent Overnight</c:v>
                </c:pt>
              </c:strCache>
            </c:strRef>
          </c:tx>
          <c:spPr>
            <a:solidFill>
              <a:schemeClr val="accent1"/>
            </a:solidFill>
            <a:ln>
              <a:noFill/>
            </a:ln>
            <a:effectLst/>
          </c:spPr>
          <c:invertIfNegative val="0"/>
          <c:dPt>
            <c:idx val="0"/>
            <c:invertIfNegative val="0"/>
            <c:bubble3D val="0"/>
            <c:spPr>
              <a:solidFill>
                <a:srgbClr val="00AEEF"/>
              </a:solidFill>
              <a:ln>
                <a:noFill/>
              </a:ln>
              <a:effectLst/>
            </c:spPr>
            <c:extLst>
              <c:ext xmlns:c16="http://schemas.microsoft.com/office/drawing/2014/chart" uri="{C3380CC4-5D6E-409C-BE32-E72D297353CC}">
                <c16:uniqueId val="{00000000-BE48-494B-A019-C2C28CFCBB7D}"/>
              </c:ext>
            </c:extLst>
          </c:dPt>
          <c:dPt>
            <c:idx val="1"/>
            <c:invertIfNegative val="0"/>
            <c:bubble3D val="0"/>
            <c:spPr>
              <a:solidFill>
                <a:srgbClr val="4D4D4F"/>
              </a:solidFill>
              <a:ln>
                <a:noFill/>
              </a:ln>
              <a:effectLst/>
            </c:spPr>
            <c:extLst>
              <c:ext xmlns:c16="http://schemas.microsoft.com/office/drawing/2014/chart" uri="{C3380CC4-5D6E-409C-BE32-E72D297353CC}">
                <c16:uniqueId val="{00000001-BE48-494B-A019-C2C28CFCBB7D}"/>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'Prince Albert'!$A$22:$A$23</c:f>
              <c:strCache>
                <c:ptCount val="2"/>
                <c:pt idx="0">
                  <c:v>Domestic</c:v>
                </c:pt>
                <c:pt idx="1">
                  <c:v>International</c:v>
                </c:pt>
              </c:strCache>
            </c:strRef>
          </c:cat>
          <c:val>
            <c:numRef>
              <c:f>'Prince Albert'!$B$22:$B$23</c:f>
              <c:numCache>
                <c:formatCode>0.0%</c:formatCode>
                <c:ptCount val="2"/>
                <c:pt idx="0">
                  <c:v>0.45200000000000001</c:v>
                </c:pt>
                <c:pt idx="1">
                  <c:v>0.44400000000000001</c:v>
                </c:pt>
              </c:numCache>
            </c:numRef>
          </c:val>
          <c:extLst>
            <c:ext xmlns:c16="http://schemas.microsoft.com/office/drawing/2014/chart" uri="{C3380CC4-5D6E-409C-BE32-E72D297353CC}">
              <c16:uniqueId val="{00000000-DF98-4233-AA4B-CC7547FF4580}"/>
            </c:ext>
          </c:extLst>
        </c:ser>
        <c:dLbls>
          <c:dLblPos val="outEnd"/>
          <c:showLegendKey val="0"/>
          <c:showVal val="1"/>
          <c:showCatName val="0"/>
          <c:showSerName val="0"/>
          <c:showPercent val="0"/>
          <c:showBubbleSize val="0"/>
        </c:dLbls>
        <c:gapWidth val="219"/>
        <c:axId val="68338319"/>
        <c:axId val="136803647"/>
      </c:barChart>
      <c:catAx>
        <c:axId val="683383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36803647"/>
        <c:crosses val="autoZero"/>
        <c:auto val="1"/>
        <c:lblAlgn val="ctr"/>
        <c:lblOffset val="100"/>
        <c:noMultiLvlLbl val="0"/>
      </c:catAx>
      <c:valAx>
        <c:axId val="136803647"/>
        <c:scaling>
          <c:orientation val="minMax"/>
        </c:scaling>
        <c:delete val="1"/>
        <c:axPos val="b"/>
        <c:numFmt formatCode="0.0%" sourceLinked="1"/>
        <c:majorTickMark val="none"/>
        <c:minorTickMark val="none"/>
        <c:tickLblPos val="nextTo"/>
        <c:crossAx val="683383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US" sz="900" b="1" dirty="0"/>
              <a:t>Percent Repeat Visitors  in Prince Albert,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'Prince Albert'!$E$21</c:f>
              <c:strCache>
                <c:ptCount val="1"/>
                <c:pt idx="0">
                  <c:v>Percent repeat visitors</c:v>
                </c:pt>
              </c:strCache>
            </c:strRef>
          </c:tx>
          <c:spPr>
            <a:solidFill>
              <a:srgbClr val="00AEE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'Prince Albert'!$D$22:$D$23</c:f>
              <c:strCache>
                <c:ptCount val="2"/>
                <c:pt idx="0">
                  <c:v>Domestic</c:v>
                </c:pt>
                <c:pt idx="1">
                  <c:v>International</c:v>
                </c:pt>
              </c:strCache>
            </c:strRef>
          </c:cat>
          <c:val>
            <c:numRef>
              <c:f>'Prince Albert'!$E$22:$E$23</c:f>
              <c:numCache>
                <c:formatCode>0.0%</c:formatCode>
                <c:ptCount val="2"/>
                <c:pt idx="0">
                  <c:v>0.19900000000000001</c:v>
                </c:pt>
                <c:pt idx="1">
                  <c:v>0</c:v>
                </c:pt>
              </c:numCache>
            </c:numRef>
          </c:val>
          <c:extLst>
            <c:ext xmlns:c16="http://schemas.microsoft.com/office/drawing/2014/chart" uri="{C3380CC4-5D6E-409C-BE32-E72D297353CC}">
              <c16:uniqueId val="{00000000-9B25-4A61-97AD-ABE4374843F0}"/>
            </c:ext>
          </c:extLst>
        </c:ser>
        <c:dLbls>
          <c:dLblPos val="outEnd"/>
          <c:showLegendKey val="0"/>
          <c:showVal val="1"/>
          <c:showCatName val="0"/>
          <c:showSerName val="0"/>
          <c:showPercent val="0"/>
          <c:showBubbleSize val="0"/>
        </c:dLbls>
        <c:gapWidth val="219"/>
        <c:overlap val="-27"/>
        <c:axId val="452229807"/>
        <c:axId val="452225647"/>
      </c:barChart>
      <c:catAx>
        <c:axId val="452229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452225647"/>
        <c:crosses val="autoZero"/>
        <c:auto val="1"/>
        <c:lblAlgn val="ctr"/>
        <c:lblOffset val="100"/>
        <c:noMultiLvlLbl val="0"/>
      </c:catAx>
      <c:valAx>
        <c:axId val="452225647"/>
        <c:scaling>
          <c:orientation val="minMax"/>
        </c:scaling>
        <c:delete val="1"/>
        <c:axPos val="l"/>
        <c:numFmt formatCode="0.0%" sourceLinked="1"/>
        <c:majorTickMark val="none"/>
        <c:minorTickMark val="none"/>
        <c:tickLblPos val="nextTo"/>
        <c:crossAx val="452229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T Std Condensed" panose="020B0506020202030204"/>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Average Length of Stay (number of days) in Prince Albert,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'Prince Albert'!$A$14</c:f>
              <c:strCache>
                <c:ptCount val="1"/>
                <c:pt idx="0">
                  <c:v>Domestic</c:v>
                </c:pt>
              </c:strCache>
            </c:strRef>
          </c:tx>
          <c:spPr>
            <a:solidFill>
              <a:srgbClr val="00AEEF"/>
            </a:solidFill>
            <a:ln>
              <a:noFill/>
            </a:ln>
            <a:effectLst/>
          </c:spPr>
          <c:invertIfNegative val="0"/>
          <c:cat>
            <c:strRef>
              <c:f>'Prince Albert'!$B$13:$I$13</c:f>
              <c:strCache>
                <c:ptCount val="8"/>
                <c:pt idx="0">
                  <c:v>1 Day</c:v>
                </c:pt>
                <c:pt idx="1">
                  <c:v>2 Days</c:v>
                </c:pt>
                <c:pt idx="2">
                  <c:v>3 Days</c:v>
                </c:pt>
                <c:pt idx="3">
                  <c:v>4 Days</c:v>
                </c:pt>
                <c:pt idx="4">
                  <c:v>5 Days</c:v>
                </c:pt>
                <c:pt idx="5">
                  <c:v>6 Days</c:v>
                </c:pt>
                <c:pt idx="6">
                  <c:v>7 Days</c:v>
                </c:pt>
                <c:pt idx="7">
                  <c:v>8-14 Days</c:v>
                </c:pt>
              </c:strCache>
            </c:strRef>
          </c:cat>
          <c:val>
            <c:numRef>
              <c:f>'Prince Albert'!$B$14:$I$14</c:f>
              <c:numCache>
                <c:formatCode>0.0%</c:formatCode>
                <c:ptCount val="8"/>
                <c:pt idx="0">
                  <c:v>0.46500000000000002</c:v>
                </c:pt>
                <c:pt idx="1">
                  <c:v>0.372</c:v>
                </c:pt>
                <c:pt idx="2">
                  <c:v>9.7000000000000003E-2</c:v>
                </c:pt>
                <c:pt idx="3">
                  <c:v>4.5999999999999999E-2</c:v>
                </c:pt>
                <c:pt idx="4">
                  <c:v>1.0999999999999999E-2</c:v>
                </c:pt>
                <c:pt idx="5">
                  <c:v>4.0000000000000001E-3</c:v>
                </c:pt>
                <c:pt idx="6">
                  <c:v>1E-3</c:v>
                </c:pt>
                <c:pt idx="7">
                  <c:v>3.0000000000000001E-3</c:v>
                </c:pt>
              </c:numCache>
            </c:numRef>
          </c:val>
          <c:extLst>
            <c:ext xmlns:c16="http://schemas.microsoft.com/office/drawing/2014/chart" uri="{C3380CC4-5D6E-409C-BE32-E72D297353CC}">
              <c16:uniqueId val="{00000000-82E0-4619-80BA-A72ED663A520}"/>
            </c:ext>
          </c:extLst>
        </c:ser>
        <c:ser>
          <c:idx val="1"/>
          <c:order val="1"/>
          <c:tx>
            <c:strRef>
              <c:f>'Prince Albert'!$A$15</c:f>
              <c:strCache>
                <c:ptCount val="1"/>
                <c:pt idx="0">
                  <c:v>International </c:v>
                </c:pt>
              </c:strCache>
            </c:strRef>
          </c:tx>
          <c:spPr>
            <a:solidFill>
              <a:srgbClr val="4D4D4F"/>
            </a:solidFill>
            <a:ln>
              <a:noFill/>
            </a:ln>
            <a:effectLst/>
          </c:spPr>
          <c:invertIfNegative val="0"/>
          <c:cat>
            <c:strRef>
              <c:f>'Prince Albert'!$B$13:$I$13</c:f>
              <c:strCache>
                <c:ptCount val="8"/>
                <c:pt idx="0">
                  <c:v>1 Day</c:v>
                </c:pt>
                <c:pt idx="1">
                  <c:v>2 Days</c:v>
                </c:pt>
                <c:pt idx="2">
                  <c:v>3 Days</c:v>
                </c:pt>
                <c:pt idx="3">
                  <c:v>4 Days</c:v>
                </c:pt>
                <c:pt idx="4">
                  <c:v>5 Days</c:v>
                </c:pt>
                <c:pt idx="5">
                  <c:v>6 Days</c:v>
                </c:pt>
                <c:pt idx="6">
                  <c:v>7 Days</c:v>
                </c:pt>
                <c:pt idx="7">
                  <c:v>8-14 Days</c:v>
                </c:pt>
              </c:strCache>
            </c:strRef>
          </c:cat>
          <c:val>
            <c:numRef>
              <c:f>'Prince Albert'!$B$15:$I$15</c:f>
              <c:numCache>
                <c:formatCode>0.0%</c:formatCode>
                <c:ptCount val="8"/>
                <c:pt idx="0">
                  <c:v>0.55600000000000005</c:v>
                </c:pt>
                <c:pt idx="1">
                  <c:v>0.222</c:v>
                </c:pt>
                <c:pt idx="2">
                  <c:v>0.222</c:v>
                </c:pt>
                <c:pt idx="3">
                  <c:v>0</c:v>
                </c:pt>
                <c:pt idx="4">
                  <c:v>0</c:v>
                </c:pt>
                <c:pt idx="5">
                  <c:v>0</c:v>
                </c:pt>
                <c:pt idx="6">
                  <c:v>0</c:v>
                </c:pt>
                <c:pt idx="7">
                  <c:v>0</c:v>
                </c:pt>
              </c:numCache>
            </c:numRef>
          </c:val>
          <c:extLst>
            <c:ext xmlns:c16="http://schemas.microsoft.com/office/drawing/2014/chart" uri="{C3380CC4-5D6E-409C-BE32-E72D297353CC}">
              <c16:uniqueId val="{00000001-82E0-4619-80BA-A72ED663A520}"/>
            </c:ext>
          </c:extLst>
        </c:ser>
        <c:dLbls>
          <c:showLegendKey val="0"/>
          <c:showVal val="0"/>
          <c:showCatName val="0"/>
          <c:showSerName val="0"/>
          <c:showPercent val="0"/>
          <c:showBubbleSize val="0"/>
        </c:dLbls>
        <c:gapWidth val="219"/>
        <c:overlap val="-27"/>
        <c:axId val="68049775"/>
        <c:axId val="68056847"/>
      </c:barChart>
      <c:catAx>
        <c:axId val="68049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68056847"/>
        <c:crosses val="autoZero"/>
        <c:auto val="1"/>
        <c:lblAlgn val="ctr"/>
        <c:lblOffset val="100"/>
        <c:noMultiLvlLbl val="0"/>
      </c:catAx>
      <c:valAx>
        <c:axId val="68056847"/>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680497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 of Sampled Tourists who stayed overnight in Prince Albert,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lineChart>
        <c:grouping val="standard"/>
        <c:varyColors val="0"/>
        <c:ser>
          <c:idx val="0"/>
          <c:order val="0"/>
          <c:tx>
            <c:strRef>
              <c:f>'Prince Albert'!$A$35</c:f>
              <c:strCache>
                <c:ptCount val="1"/>
                <c:pt idx="0">
                  <c:v>Domestic</c:v>
                </c:pt>
              </c:strCache>
            </c:strRef>
          </c:tx>
          <c:spPr>
            <a:ln w="28575" cap="rnd">
              <a:solidFill>
                <a:schemeClr val="accent1"/>
              </a:solidFill>
              <a:round/>
            </a:ln>
            <a:effectLst/>
          </c:spPr>
          <c:marker>
            <c:symbol val="none"/>
          </c:marker>
          <c:cat>
            <c:strRef>
              <c:f>'Prince Albert'!$B$34:$G$34</c:f>
              <c:strCache>
                <c:ptCount val="6"/>
                <c:pt idx="0">
                  <c:v>Jan</c:v>
                </c:pt>
                <c:pt idx="1">
                  <c:v>Feb</c:v>
                </c:pt>
                <c:pt idx="2">
                  <c:v>Mar</c:v>
                </c:pt>
                <c:pt idx="3">
                  <c:v>Apr</c:v>
                </c:pt>
                <c:pt idx="4">
                  <c:v>May</c:v>
                </c:pt>
                <c:pt idx="5">
                  <c:v>Jun</c:v>
                </c:pt>
              </c:strCache>
            </c:strRef>
          </c:cat>
          <c:val>
            <c:numRef>
              <c:f>'Prince Albert'!$B$35:$G$35</c:f>
              <c:numCache>
                <c:formatCode>0.0%</c:formatCode>
                <c:ptCount val="6"/>
                <c:pt idx="0">
                  <c:v>0.45100000000000001</c:v>
                </c:pt>
                <c:pt idx="1">
                  <c:v>0.47099999999999997</c:v>
                </c:pt>
                <c:pt idx="2">
                  <c:v>0.41599999999999998</c:v>
                </c:pt>
                <c:pt idx="3">
                  <c:v>0.47099999999999997</c:v>
                </c:pt>
                <c:pt idx="4">
                  <c:v>0.54800000000000004</c:v>
                </c:pt>
                <c:pt idx="5">
                  <c:v>0.4</c:v>
                </c:pt>
              </c:numCache>
            </c:numRef>
          </c:val>
          <c:smooth val="0"/>
          <c:extLst>
            <c:ext xmlns:c16="http://schemas.microsoft.com/office/drawing/2014/chart" uri="{C3380CC4-5D6E-409C-BE32-E72D297353CC}">
              <c16:uniqueId val="{00000000-F5EF-4E56-8C3C-4D0E488101BF}"/>
            </c:ext>
          </c:extLst>
        </c:ser>
        <c:ser>
          <c:idx val="1"/>
          <c:order val="1"/>
          <c:tx>
            <c:strRef>
              <c:f>'Prince Albert'!$A$36</c:f>
              <c:strCache>
                <c:ptCount val="1"/>
                <c:pt idx="0">
                  <c:v>International</c:v>
                </c:pt>
              </c:strCache>
            </c:strRef>
          </c:tx>
          <c:spPr>
            <a:ln w="28575" cap="rnd">
              <a:solidFill>
                <a:srgbClr val="4D4D4F"/>
              </a:solidFill>
              <a:round/>
            </a:ln>
            <a:effectLst/>
          </c:spPr>
          <c:marker>
            <c:symbol val="none"/>
          </c:marker>
          <c:cat>
            <c:strRef>
              <c:f>'Prince Albert'!$B$34:$G$34</c:f>
              <c:strCache>
                <c:ptCount val="6"/>
                <c:pt idx="0">
                  <c:v>Jan</c:v>
                </c:pt>
                <c:pt idx="1">
                  <c:v>Feb</c:v>
                </c:pt>
                <c:pt idx="2">
                  <c:v>Mar</c:v>
                </c:pt>
                <c:pt idx="3">
                  <c:v>Apr</c:v>
                </c:pt>
                <c:pt idx="4">
                  <c:v>May</c:v>
                </c:pt>
                <c:pt idx="5">
                  <c:v>Jun</c:v>
                </c:pt>
              </c:strCache>
            </c:strRef>
          </c:cat>
          <c:val>
            <c:numRef>
              <c:f>'Prince Albert'!$B$36:$G$36</c:f>
              <c:numCache>
                <c:formatCode>0.0%</c:formatCode>
                <c:ptCount val="6"/>
                <c:pt idx="0">
                  <c:v>0</c:v>
                </c:pt>
                <c:pt idx="1">
                  <c:v>0.66700000000000004</c:v>
                </c:pt>
                <c:pt idx="2">
                  <c:v>0.33300000000000002</c:v>
                </c:pt>
                <c:pt idx="3">
                  <c:v>0.5</c:v>
                </c:pt>
                <c:pt idx="4">
                  <c:v>0</c:v>
                </c:pt>
                <c:pt idx="5">
                  <c:v>0</c:v>
                </c:pt>
              </c:numCache>
            </c:numRef>
          </c:val>
          <c:smooth val="0"/>
          <c:extLst>
            <c:ext xmlns:c16="http://schemas.microsoft.com/office/drawing/2014/chart" uri="{C3380CC4-5D6E-409C-BE32-E72D297353CC}">
              <c16:uniqueId val="{00000001-F5EF-4E56-8C3C-4D0E488101BF}"/>
            </c:ext>
          </c:extLst>
        </c:ser>
        <c:dLbls>
          <c:showLegendKey val="0"/>
          <c:showVal val="0"/>
          <c:showCatName val="0"/>
          <c:showSerName val="0"/>
          <c:showPercent val="0"/>
          <c:showBubbleSize val="0"/>
        </c:dLbls>
        <c:smooth val="0"/>
        <c:axId val="195377343"/>
        <c:axId val="195374847"/>
      </c:lineChart>
      <c:catAx>
        <c:axId val="195377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95374847"/>
        <c:crosses val="autoZero"/>
        <c:auto val="1"/>
        <c:lblAlgn val="ctr"/>
        <c:lblOffset val="100"/>
        <c:noMultiLvlLbl val="0"/>
      </c:catAx>
      <c:valAx>
        <c:axId val="195374847"/>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9537734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Months in Prince Albert,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lineChart>
        <c:grouping val="standard"/>
        <c:varyColors val="0"/>
        <c:ser>
          <c:idx val="0"/>
          <c:order val="0"/>
          <c:tx>
            <c:strRef>
              <c:f>'Prince Albert'!$A$29</c:f>
              <c:strCache>
                <c:ptCount val="1"/>
                <c:pt idx="0">
                  <c:v>Domestic</c:v>
                </c:pt>
              </c:strCache>
            </c:strRef>
          </c:tx>
          <c:spPr>
            <a:ln w="28575" cap="rnd">
              <a:solidFill>
                <a:schemeClr val="accent1"/>
              </a:solidFill>
              <a:round/>
            </a:ln>
            <a:effectLst/>
          </c:spPr>
          <c:marker>
            <c:symbol val="none"/>
          </c:marker>
          <c:cat>
            <c:strRef>
              <c:f>'Prince Albert'!$B$28:$G$28</c:f>
              <c:strCache>
                <c:ptCount val="6"/>
                <c:pt idx="0">
                  <c:v>Jan</c:v>
                </c:pt>
                <c:pt idx="1">
                  <c:v>Feb</c:v>
                </c:pt>
                <c:pt idx="2">
                  <c:v>Mar</c:v>
                </c:pt>
                <c:pt idx="3">
                  <c:v>Apr</c:v>
                </c:pt>
                <c:pt idx="4">
                  <c:v>May</c:v>
                </c:pt>
                <c:pt idx="5">
                  <c:v>Jun</c:v>
                </c:pt>
              </c:strCache>
            </c:strRef>
          </c:cat>
          <c:val>
            <c:numRef>
              <c:f>'Prince Albert'!$B$29:$G$29</c:f>
              <c:numCache>
                <c:formatCode>0.0%</c:formatCode>
                <c:ptCount val="6"/>
                <c:pt idx="0">
                  <c:v>0.161</c:v>
                </c:pt>
                <c:pt idx="1">
                  <c:v>0.14799999999999999</c:v>
                </c:pt>
                <c:pt idx="2">
                  <c:v>0.254</c:v>
                </c:pt>
                <c:pt idx="3">
                  <c:v>0.32100000000000001</c:v>
                </c:pt>
                <c:pt idx="4">
                  <c:v>4.3999999999999997E-2</c:v>
                </c:pt>
                <c:pt idx="5">
                  <c:v>7.0999999999999994E-2</c:v>
                </c:pt>
              </c:numCache>
            </c:numRef>
          </c:val>
          <c:smooth val="0"/>
          <c:extLst>
            <c:ext xmlns:c16="http://schemas.microsoft.com/office/drawing/2014/chart" uri="{C3380CC4-5D6E-409C-BE32-E72D297353CC}">
              <c16:uniqueId val="{00000000-E5F3-440E-82E7-00423155A024}"/>
            </c:ext>
          </c:extLst>
        </c:ser>
        <c:ser>
          <c:idx val="1"/>
          <c:order val="1"/>
          <c:tx>
            <c:strRef>
              <c:f>'Prince Albert'!$A$30</c:f>
              <c:strCache>
                <c:ptCount val="1"/>
                <c:pt idx="0">
                  <c:v>International</c:v>
                </c:pt>
              </c:strCache>
            </c:strRef>
          </c:tx>
          <c:spPr>
            <a:ln w="28575" cap="rnd">
              <a:solidFill>
                <a:srgbClr val="4D4D4F"/>
              </a:solidFill>
              <a:round/>
            </a:ln>
            <a:effectLst/>
          </c:spPr>
          <c:marker>
            <c:symbol val="none"/>
          </c:marker>
          <c:dPt>
            <c:idx val="1"/>
            <c:marker>
              <c:symbol val="none"/>
            </c:marker>
            <c:bubble3D val="0"/>
            <c:extLst>
              <c:ext xmlns:c16="http://schemas.microsoft.com/office/drawing/2014/chart" uri="{C3380CC4-5D6E-409C-BE32-E72D297353CC}">
                <c16:uniqueId val="{00000000-3314-4D40-859D-39762A427E3B}"/>
              </c:ext>
            </c:extLst>
          </c:dPt>
          <c:cat>
            <c:strRef>
              <c:f>'Prince Albert'!$B$28:$G$28</c:f>
              <c:strCache>
                <c:ptCount val="6"/>
                <c:pt idx="0">
                  <c:v>Jan</c:v>
                </c:pt>
                <c:pt idx="1">
                  <c:v>Feb</c:v>
                </c:pt>
                <c:pt idx="2">
                  <c:v>Mar</c:v>
                </c:pt>
                <c:pt idx="3">
                  <c:v>Apr</c:v>
                </c:pt>
                <c:pt idx="4">
                  <c:v>May</c:v>
                </c:pt>
                <c:pt idx="5">
                  <c:v>Jun</c:v>
                </c:pt>
              </c:strCache>
            </c:strRef>
          </c:cat>
          <c:val>
            <c:numRef>
              <c:f>'Prince Albert'!$B$30:$G$30</c:f>
              <c:numCache>
                <c:formatCode>0.0%</c:formatCode>
                <c:ptCount val="6"/>
                <c:pt idx="0">
                  <c:v>0</c:v>
                </c:pt>
                <c:pt idx="1">
                  <c:v>0.33300000000000002</c:v>
                </c:pt>
                <c:pt idx="2">
                  <c:v>0.33300000000000002</c:v>
                </c:pt>
                <c:pt idx="3">
                  <c:v>0.222</c:v>
                </c:pt>
                <c:pt idx="4">
                  <c:v>0.111</c:v>
                </c:pt>
                <c:pt idx="5">
                  <c:v>0</c:v>
                </c:pt>
              </c:numCache>
            </c:numRef>
          </c:val>
          <c:smooth val="0"/>
          <c:extLst>
            <c:ext xmlns:c16="http://schemas.microsoft.com/office/drawing/2014/chart" uri="{C3380CC4-5D6E-409C-BE32-E72D297353CC}">
              <c16:uniqueId val="{00000001-E5F3-440E-82E7-00423155A024}"/>
            </c:ext>
          </c:extLst>
        </c:ser>
        <c:dLbls>
          <c:showLegendKey val="0"/>
          <c:showVal val="0"/>
          <c:showCatName val="0"/>
          <c:showSerName val="0"/>
          <c:showPercent val="0"/>
          <c:showBubbleSize val="0"/>
        </c:dLbls>
        <c:smooth val="0"/>
        <c:axId val="457381599"/>
        <c:axId val="457358303"/>
      </c:lineChart>
      <c:catAx>
        <c:axId val="457381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457358303"/>
        <c:crosses val="autoZero"/>
        <c:auto val="1"/>
        <c:lblAlgn val="ctr"/>
        <c:lblOffset val="100"/>
        <c:noMultiLvlLbl val="0"/>
      </c:catAx>
      <c:valAx>
        <c:axId val="457358303"/>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45738159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Arrival Days of the Week in Prince Albert, Jan - Jun 2022 </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'Prince Albert'!$A$40</c:f>
              <c:strCache>
                <c:ptCount val="1"/>
                <c:pt idx="0">
                  <c:v>Domestic</c:v>
                </c:pt>
              </c:strCache>
            </c:strRef>
          </c:tx>
          <c:spPr>
            <a:solidFill>
              <a:srgbClr val="00AEEF"/>
            </a:solidFill>
            <a:ln>
              <a:noFill/>
            </a:ln>
            <a:effectLst/>
          </c:spPr>
          <c:invertIfNegative val="0"/>
          <c:cat>
            <c:strRef>
              <c:f>'Prince Albert'!$B$39:$H$39</c:f>
              <c:strCache>
                <c:ptCount val="7"/>
                <c:pt idx="0">
                  <c:v>Monday</c:v>
                </c:pt>
                <c:pt idx="1">
                  <c:v>Tuesday </c:v>
                </c:pt>
                <c:pt idx="2">
                  <c:v>Wednesday</c:v>
                </c:pt>
                <c:pt idx="3">
                  <c:v>Thursday</c:v>
                </c:pt>
                <c:pt idx="4">
                  <c:v>Friday</c:v>
                </c:pt>
                <c:pt idx="5">
                  <c:v>Saturday</c:v>
                </c:pt>
                <c:pt idx="6">
                  <c:v>Sunday</c:v>
                </c:pt>
              </c:strCache>
            </c:strRef>
          </c:cat>
          <c:val>
            <c:numRef>
              <c:f>'Prince Albert'!$B$40:$H$40</c:f>
              <c:numCache>
                <c:formatCode>0.0%</c:formatCode>
                <c:ptCount val="7"/>
                <c:pt idx="0">
                  <c:v>0.11600000000000001</c:v>
                </c:pt>
                <c:pt idx="1">
                  <c:v>0.12</c:v>
                </c:pt>
                <c:pt idx="2">
                  <c:v>0.14799999999999999</c:v>
                </c:pt>
                <c:pt idx="3">
                  <c:v>0.154</c:v>
                </c:pt>
                <c:pt idx="4">
                  <c:v>0.191</c:v>
                </c:pt>
                <c:pt idx="5">
                  <c:v>0.14299999999999999</c:v>
                </c:pt>
                <c:pt idx="6">
                  <c:v>0.128</c:v>
                </c:pt>
              </c:numCache>
            </c:numRef>
          </c:val>
          <c:extLst>
            <c:ext xmlns:c16="http://schemas.microsoft.com/office/drawing/2014/chart" uri="{C3380CC4-5D6E-409C-BE32-E72D297353CC}">
              <c16:uniqueId val="{00000000-F691-4F48-AF3B-BC9FAB51ED06}"/>
            </c:ext>
          </c:extLst>
        </c:ser>
        <c:ser>
          <c:idx val="1"/>
          <c:order val="1"/>
          <c:tx>
            <c:strRef>
              <c:f>'Prince Albert'!$A$41</c:f>
              <c:strCache>
                <c:ptCount val="1"/>
                <c:pt idx="0">
                  <c:v>International</c:v>
                </c:pt>
              </c:strCache>
            </c:strRef>
          </c:tx>
          <c:spPr>
            <a:solidFill>
              <a:srgbClr val="4D4D4F"/>
            </a:solidFill>
            <a:ln>
              <a:noFill/>
            </a:ln>
            <a:effectLst/>
          </c:spPr>
          <c:invertIfNegative val="0"/>
          <c:cat>
            <c:strRef>
              <c:f>'Prince Albert'!$B$39:$H$39</c:f>
              <c:strCache>
                <c:ptCount val="7"/>
                <c:pt idx="0">
                  <c:v>Monday</c:v>
                </c:pt>
                <c:pt idx="1">
                  <c:v>Tuesday </c:v>
                </c:pt>
                <c:pt idx="2">
                  <c:v>Wednesday</c:v>
                </c:pt>
                <c:pt idx="3">
                  <c:v>Thursday</c:v>
                </c:pt>
                <c:pt idx="4">
                  <c:v>Friday</c:v>
                </c:pt>
                <c:pt idx="5">
                  <c:v>Saturday</c:v>
                </c:pt>
                <c:pt idx="6">
                  <c:v>Sunday</c:v>
                </c:pt>
              </c:strCache>
            </c:strRef>
          </c:cat>
          <c:val>
            <c:numRef>
              <c:f>'Prince Albert'!$B$41:$H$41</c:f>
              <c:numCache>
                <c:formatCode>0.0%</c:formatCode>
                <c:ptCount val="7"/>
                <c:pt idx="0">
                  <c:v>0.111</c:v>
                </c:pt>
                <c:pt idx="1">
                  <c:v>0.33300000000000002</c:v>
                </c:pt>
                <c:pt idx="2">
                  <c:v>0.111</c:v>
                </c:pt>
                <c:pt idx="3">
                  <c:v>0</c:v>
                </c:pt>
                <c:pt idx="4">
                  <c:v>0</c:v>
                </c:pt>
                <c:pt idx="5">
                  <c:v>0</c:v>
                </c:pt>
                <c:pt idx="6">
                  <c:v>0</c:v>
                </c:pt>
              </c:numCache>
            </c:numRef>
          </c:val>
          <c:extLst>
            <c:ext xmlns:c16="http://schemas.microsoft.com/office/drawing/2014/chart" uri="{C3380CC4-5D6E-409C-BE32-E72D297353CC}">
              <c16:uniqueId val="{00000001-F691-4F48-AF3B-BC9FAB51ED06}"/>
            </c:ext>
          </c:extLst>
        </c:ser>
        <c:dLbls>
          <c:showLegendKey val="0"/>
          <c:showVal val="0"/>
          <c:showCatName val="0"/>
          <c:showSerName val="0"/>
          <c:showPercent val="0"/>
          <c:showBubbleSize val="0"/>
        </c:dLbls>
        <c:gapWidth val="219"/>
        <c:overlap val="-27"/>
        <c:axId val="68334159"/>
        <c:axId val="68327087"/>
      </c:barChart>
      <c:catAx>
        <c:axId val="68334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68327087"/>
        <c:crosses val="autoZero"/>
        <c:auto val="1"/>
        <c:lblAlgn val="ctr"/>
        <c:lblOffset val="100"/>
        <c:noMultiLvlLbl val="0"/>
      </c:catAx>
      <c:valAx>
        <c:axId val="68327087"/>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6833415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Departure Days of the Week in Prince Albert,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'Prince Albert'!$A$46</c:f>
              <c:strCache>
                <c:ptCount val="1"/>
                <c:pt idx="0">
                  <c:v>Domestic</c:v>
                </c:pt>
              </c:strCache>
            </c:strRef>
          </c:tx>
          <c:spPr>
            <a:solidFill>
              <a:srgbClr val="00AEEF"/>
            </a:solidFill>
            <a:ln>
              <a:noFill/>
            </a:ln>
            <a:effectLst/>
          </c:spPr>
          <c:invertIfNegative val="0"/>
          <c:cat>
            <c:strRef>
              <c:f>'Prince Albert'!$B$45:$H$45</c:f>
              <c:strCache>
                <c:ptCount val="7"/>
                <c:pt idx="0">
                  <c:v>Monday</c:v>
                </c:pt>
                <c:pt idx="1">
                  <c:v>Tuesday </c:v>
                </c:pt>
                <c:pt idx="2">
                  <c:v>Wednesday</c:v>
                </c:pt>
                <c:pt idx="3">
                  <c:v>Thursday</c:v>
                </c:pt>
                <c:pt idx="4">
                  <c:v>Friday</c:v>
                </c:pt>
                <c:pt idx="5">
                  <c:v>Saturday</c:v>
                </c:pt>
                <c:pt idx="6">
                  <c:v>Sunday</c:v>
                </c:pt>
              </c:strCache>
            </c:strRef>
          </c:cat>
          <c:val>
            <c:numRef>
              <c:f>'Prince Albert'!$B$46:$H$46</c:f>
              <c:numCache>
                <c:formatCode>0.0%</c:formatCode>
                <c:ptCount val="7"/>
                <c:pt idx="0">
                  <c:v>0.154</c:v>
                </c:pt>
                <c:pt idx="1">
                  <c:v>9.0999999999999998E-2</c:v>
                </c:pt>
                <c:pt idx="2">
                  <c:v>0.13800000000000001</c:v>
                </c:pt>
                <c:pt idx="3">
                  <c:v>0.127</c:v>
                </c:pt>
                <c:pt idx="4">
                  <c:v>0.157</c:v>
                </c:pt>
                <c:pt idx="5">
                  <c:v>0.128</c:v>
                </c:pt>
                <c:pt idx="6">
                  <c:v>0.20399999999999999</c:v>
                </c:pt>
              </c:numCache>
            </c:numRef>
          </c:val>
          <c:extLst>
            <c:ext xmlns:c16="http://schemas.microsoft.com/office/drawing/2014/chart" uri="{C3380CC4-5D6E-409C-BE32-E72D297353CC}">
              <c16:uniqueId val="{00000000-0ECC-48EB-AB3B-F9C21E2166E0}"/>
            </c:ext>
          </c:extLst>
        </c:ser>
        <c:ser>
          <c:idx val="1"/>
          <c:order val="1"/>
          <c:tx>
            <c:strRef>
              <c:f>'Prince Albert'!$A$47</c:f>
              <c:strCache>
                <c:ptCount val="1"/>
                <c:pt idx="0">
                  <c:v>International</c:v>
                </c:pt>
              </c:strCache>
            </c:strRef>
          </c:tx>
          <c:spPr>
            <a:solidFill>
              <a:srgbClr val="4D4D4F"/>
            </a:solidFill>
            <a:ln>
              <a:noFill/>
            </a:ln>
            <a:effectLst/>
          </c:spPr>
          <c:invertIfNegative val="0"/>
          <c:cat>
            <c:strRef>
              <c:f>'Prince Albert'!$B$45:$H$45</c:f>
              <c:strCache>
                <c:ptCount val="7"/>
                <c:pt idx="0">
                  <c:v>Monday</c:v>
                </c:pt>
                <c:pt idx="1">
                  <c:v>Tuesday </c:v>
                </c:pt>
                <c:pt idx="2">
                  <c:v>Wednesday</c:v>
                </c:pt>
                <c:pt idx="3">
                  <c:v>Thursday</c:v>
                </c:pt>
                <c:pt idx="4">
                  <c:v>Friday</c:v>
                </c:pt>
                <c:pt idx="5">
                  <c:v>Saturday</c:v>
                </c:pt>
                <c:pt idx="6">
                  <c:v>Sunday</c:v>
                </c:pt>
              </c:strCache>
            </c:strRef>
          </c:cat>
          <c:val>
            <c:numRef>
              <c:f>'Prince Albert'!$B$47:$H$47</c:f>
              <c:numCache>
                <c:formatCode>0.0%</c:formatCode>
                <c:ptCount val="7"/>
                <c:pt idx="0">
                  <c:v>0.222</c:v>
                </c:pt>
                <c:pt idx="1">
                  <c:v>0.111</c:v>
                </c:pt>
                <c:pt idx="2">
                  <c:v>0.222</c:v>
                </c:pt>
                <c:pt idx="3">
                  <c:v>0.111</c:v>
                </c:pt>
                <c:pt idx="4">
                  <c:v>0</c:v>
                </c:pt>
                <c:pt idx="5">
                  <c:v>0.222</c:v>
                </c:pt>
                <c:pt idx="6">
                  <c:v>0.111</c:v>
                </c:pt>
              </c:numCache>
            </c:numRef>
          </c:val>
          <c:extLst>
            <c:ext xmlns:c16="http://schemas.microsoft.com/office/drawing/2014/chart" uri="{C3380CC4-5D6E-409C-BE32-E72D297353CC}">
              <c16:uniqueId val="{00000001-0ECC-48EB-AB3B-F9C21E2166E0}"/>
            </c:ext>
          </c:extLst>
        </c:ser>
        <c:dLbls>
          <c:showLegendKey val="0"/>
          <c:showVal val="0"/>
          <c:showCatName val="0"/>
          <c:showSerName val="0"/>
          <c:showPercent val="0"/>
          <c:showBubbleSize val="0"/>
        </c:dLbls>
        <c:gapWidth val="219"/>
        <c:overlap val="-27"/>
        <c:axId val="313905999"/>
        <c:axId val="313906415"/>
      </c:barChart>
      <c:catAx>
        <c:axId val="313905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13906415"/>
        <c:crosses val="autoZero"/>
        <c:auto val="1"/>
        <c:lblAlgn val="ctr"/>
        <c:lblOffset val="100"/>
        <c:noMultiLvlLbl val="0"/>
      </c:catAx>
      <c:valAx>
        <c:axId val="31390641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1390599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Top 10 Origin Municipalities of Domestic Sample Size in Prince Albert,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spPr>
            <a:solidFill>
              <a:srgbClr val="4D4D4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'Prince Albert'!$K$67:$K$76</c:f>
              <c:strCache>
                <c:ptCount val="10"/>
                <c:pt idx="0">
                  <c:v>City of Cape Town</c:v>
                </c:pt>
                <c:pt idx="1">
                  <c:v>George</c:v>
                </c:pt>
                <c:pt idx="2">
                  <c:v>City of Tshwane</c:v>
                </c:pt>
                <c:pt idx="3">
                  <c:v>City of Johannesburg</c:v>
                </c:pt>
                <c:pt idx="4">
                  <c:v>Mossel Bay</c:v>
                </c:pt>
                <c:pt idx="5">
                  <c:v>Beaufort West</c:v>
                </c:pt>
                <c:pt idx="6">
                  <c:v>Unknown</c:v>
                </c:pt>
                <c:pt idx="7">
                  <c:v>City of Ekurhuleni</c:v>
                </c:pt>
                <c:pt idx="8">
                  <c:v>Stellenbosch</c:v>
                </c:pt>
                <c:pt idx="9">
                  <c:v>Knysna</c:v>
                </c:pt>
              </c:strCache>
            </c:strRef>
          </c:cat>
          <c:val>
            <c:numRef>
              <c:f>'Prince Albert'!$L$67:$L$76</c:f>
              <c:numCache>
                <c:formatCode>General</c:formatCode>
                <c:ptCount val="10"/>
                <c:pt idx="0">
                  <c:v>190</c:v>
                </c:pt>
                <c:pt idx="1">
                  <c:v>73</c:v>
                </c:pt>
                <c:pt idx="2">
                  <c:v>46</c:v>
                </c:pt>
                <c:pt idx="3">
                  <c:v>40</c:v>
                </c:pt>
                <c:pt idx="4">
                  <c:v>39</c:v>
                </c:pt>
                <c:pt idx="5">
                  <c:v>30</c:v>
                </c:pt>
                <c:pt idx="6">
                  <c:v>29</c:v>
                </c:pt>
                <c:pt idx="7">
                  <c:v>21</c:v>
                </c:pt>
                <c:pt idx="8">
                  <c:v>16</c:v>
                </c:pt>
                <c:pt idx="9">
                  <c:v>16</c:v>
                </c:pt>
              </c:numCache>
            </c:numRef>
          </c:val>
          <c:extLst>
            <c:ext xmlns:c16="http://schemas.microsoft.com/office/drawing/2014/chart" uri="{C3380CC4-5D6E-409C-BE32-E72D297353CC}">
              <c16:uniqueId val="{00000000-7115-4D94-9E2C-F8A9402D1335}"/>
            </c:ext>
          </c:extLst>
        </c:ser>
        <c:dLbls>
          <c:dLblPos val="outEnd"/>
          <c:showLegendKey val="0"/>
          <c:showVal val="1"/>
          <c:showCatName val="0"/>
          <c:showSerName val="0"/>
          <c:showPercent val="0"/>
          <c:showBubbleSize val="0"/>
        </c:dLbls>
        <c:gapWidth val="219"/>
        <c:overlap val="-27"/>
        <c:axId val="573177183"/>
        <c:axId val="573184671"/>
      </c:barChart>
      <c:catAx>
        <c:axId val="573177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573184671"/>
        <c:crosses val="autoZero"/>
        <c:auto val="1"/>
        <c:lblAlgn val="ctr"/>
        <c:lblOffset val="100"/>
        <c:noMultiLvlLbl val="0"/>
      </c:catAx>
      <c:valAx>
        <c:axId val="57318467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5731771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International Arrivals in Prince Albert,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spPr>
            <a:solidFill>
              <a:srgbClr val="00AEE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'Prince Albert'!$K$40:$K$42</c:f>
              <c:strCache>
                <c:ptCount val="3"/>
                <c:pt idx="0">
                  <c:v>Netherlands</c:v>
                </c:pt>
                <c:pt idx="1">
                  <c:v>USA</c:v>
                </c:pt>
                <c:pt idx="2">
                  <c:v>UK</c:v>
                </c:pt>
              </c:strCache>
            </c:strRef>
          </c:cat>
          <c:val>
            <c:numRef>
              <c:f>'Prince Albert'!$L$40:$L$42</c:f>
              <c:numCache>
                <c:formatCode>0</c:formatCode>
                <c:ptCount val="3"/>
                <c:pt idx="0">
                  <c:v>3</c:v>
                </c:pt>
                <c:pt idx="1">
                  <c:v>2</c:v>
                </c:pt>
                <c:pt idx="2">
                  <c:v>1</c:v>
                </c:pt>
              </c:numCache>
            </c:numRef>
          </c:val>
          <c:extLst>
            <c:ext xmlns:c16="http://schemas.microsoft.com/office/drawing/2014/chart" uri="{C3380CC4-5D6E-409C-BE32-E72D297353CC}">
              <c16:uniqueId val="{00000000-6F0E-4693-BCC9-9CBDFD706425}"/>
            </c:ext>
          </c:extLst>
        </c:ser>
        <c:dLbls>
          <c:dLblPos val="outEnd"/>
          <c:showLegendKey val="0"/>
          <c:showVal val="1"/>
          <c:showCatName val="0"/>
          <c:showSerName val="0"/>
          <c:showPercent val="0"/>
          <c:showBubbleSize val="0"/>
        </c:dLbls>
        <c:gapWidth val="219"/>
        <c:overlap val="-27"/>
        <c:axId val="313897679"/>
        <c:axId val="313911823"/>
      </c:barChart>
      <c:catAx>
        <c:axId val="313897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13911823"/>
        <c:crosses val="autoZero"/>
        <c:auto val="1"/>
        <c:lblAlgn val="ctr"/>
        <c:lblOffset val="100"/>
        <c:noMultiLvlLbl val="0"/>
      </c:catAx>
      <c:valAx>
        <c:axId val="31391182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3138976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Average length of stay (LOS) Domestic,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spPr>
            <a:solidFill>
              <a:srgbClr val="4D4D4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Helvetica LT Std Condensed" panose="020B050602020203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'Cape Karoo (Jan-Jun 22) Dom'!$A$15:$A$16</c:f>
              <c:strCache>
                <c:ptCount val="2"/>
                <c:pt idx="0">
                  <c:v>Western Cape</c:v>
                </c:pt>
                <c:pt idx="1">
                  <c:v>Cape Karoo</c:v>
                </c:pt>
              </c:strCache>
            </c:strRef>
          </c:cat>
          <c:val>
            <c:numRef>
              <c:f>'Cape Karoo (Jan-Jun 22) Dom'!$B$15:$B$16</c:f>
              <c:numCache>
                <c:formatCode>General</c:formatCode>
                <c:ptCount val="2"/>
                <c:pt idx="0">
                  <c:v>2.6</c:v>
                </c:pt>
                <c:pt idx="1">
                  <c:v>1.5</c:v>
                </c:pt>
              </c:numCache>
            </c:numRef>
          </c:val>
          <c:extLst>
            <c:ext xmlns:c16="http://schemas.microsoft.com/office/drawing/2014/chart" uri="{C3380CC4-5D6E-409C-BE32-E72D297353CC}">
              <c16:uniqueId val="{00000000-B153-42AF-A848-7F4D1E843550}"/>
            </c:ext>
          </c:extLst>
        </c:ser>
        <c:dLbls>
          <c:dLblPos val="outEnd"/>
          <c:showLegendKey val="0"/>
          <c:showVal val="1"/>
          <c:showCatName val="0"/>
          <c:showSerName val="0"/>
          <c:showPercent val="0"/>
          <c:showBubbleSize val="0"/>
        </c:dLbls>
        <c:gapWidth val="219"/>
        <c:overlap val="-27"/>
        <c:axId val="124092911"/>
        <c:axId val="124093743"/>
      </c:barChart>
      <c:catAx>
        <c:axId val="124092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24093743"/>
        <c:crosses val="autoZero"/>
        <c:auto val="1"/>
        <c:lblAlgn val="ctr"/>
        <c:lblOffset val="100"/>
        <c:noMultiLvlLbl val="0"/>
      </c:catAx>
      <c:valAx>
        <c:axId val="124093743"/>
        <c:scaling>
          <c:orientation val="minMax"/>
        </c:scaling>
        <c:delete val="1"/>
        <c:axPos val="l"/>
        <c:numFmt formatCode="General" sourceLinked="1"/>
        <c:majorTickMark val="none"/>
        <c:minorTickMark val="none"/>
        <c:tickLblPos val="nextTo"/>
        <c:crossAx val="124092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Helvetica LT Std Condensed" panose="020B0506020202030204"/>
                <a:ea typeface="+mn-ea"/>
                <a:cs typeface="+mn-cs"/>
              </a:defRPr>
            </a:pPr>
            <a:r>
              <a:rPr lang="en-ZA" b="1" dirty="0"/>
              <a:t>Karoo National Park, Jan - Jun (2020 - 2022)</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'Karoo National Park'!$B$4</c:f>
              <c:strCache>
                <c:ptCount val="1"/>
                <c:pt idx="0">
                  <c:v>2020</c:v>
                </c:pt>
              </c:strCache>
            </c:strRef>
          </c:tx>
          <c:spPr>
            <a:solidFill>
              <a:srgbClr val="00AEEF"/>
            </a:solidFill>
            <a:ln>
              <a:noFill/>
            </a:ln>
            <a:effectLst/>
          </c:spPr>
          <c:invertIfNegative val="0"/>
          <c:cat>
            <c:strRef>
              <c:f>'Karoo National Park'!$C$3:$H$3</c:f>
              <c:strCache>
                <c:ptCount val="6"/>
                <c:pt idx="0">
                  <c:v>January</c:v>
                </c:pt>
                <c:pt idx="1">
                  <c:v>February</c:v>
                </c:pt>
                <c:pt idx="2">
                  <c:v>March</c:v>
                </c:pt>
                <c:pt idx="3">
                  <c:v>April</c:v>
                </c:pt>
                <c:pt idx="4">
                  <c:v>May</c:v>
                </c:pt>
                <c:pt idx="5">
                  <c:v>June</c:v>
                </c:pt>
              </c:strCache>
            </c:strRef>
          </c:cat>
          <c:val>
            <c:numRef>
              <c:f>'Karoo National Park'!$C$4:$H$4</c:f>
              <c:numCache>
                <c:formatCode>#,##0</c:formatCode>
                <c:ptCount val="6"/>
                <c:pt idx="0">
                  <c:v>2648</c:v>
                </c:pt>
                <c:pt idx="1">
                  <c:v>1965</c:v>
                </c:pt>
                <c:pt idx="2">
                  <c:v>1805</c:v>
                </c:pt>
                <c:pt idx="3">
                  <c:v>2206</c:v>
                </c:pt>
                <c:pt idx="4">
                  <c:v>1766</c:v>
                </c:pt>
                <c:pt idx="5">
                  <c:v>2544</c:v>
                </c:pt>
              </c:numCache>
            </c:numRef>
          </c:val>
          <c:extLst>
            <c:ext xmlns:c16="http://schemas.microsoft.com/office/drawing/2014/chart" uri="{C3380CC4-5D6E-409C-BE32-E72D297353CC}">
              <c16:uniqueId val="{00000000-FDAF-4A44-8157-F93D45647093}"/>
            </c:ext>
          </c:extLst>
        </c:ser>
        <c:ser>
          <c:idx val="1"/>
          <c:order val="1"/>
          <c:tx>
            <c:strRef>
              <c:f>'Karoo National Park'!$B$5</c:f>
              <c:strCache>
                <c:ptCount val="1"/>
                <c:pt idx="0">
                  <c:v>2021</c:v>
                </c:pt>
              </c:strCache>
            </c:strRef>
          </c:tx>
          <c:spPr>
            <a:solidFill>
              <a:srgbClr val="4D4D4F"/>
            </a:solidFill>
            <a:ln>
              <a:noFill/>
            </a:ln>
            <a:effectLst/>
          </c:spPr>
          <c:invertIfNegative val="0"/>
          <c:cat>
            <c:strRef>
              <c:f>'Karoo National Park'!$C$3:$H$3</c:f>
              <c:strCache>
                <c:ptCount val="6"/>
                <c:pt idx="0">
                  <c:v>January</c:v>
                </c:pt>
                <c:pt idx="1">
                  <c:v>February</c:v>
                </c:pt>
                <c:pt idx="2">
                  <c:v>March</c:v>
                </c:pt>
                <c:pt idx="3">
                  <c:v>April</c:v>
                </c:pt>
                <c:pt idx="4">
                  <c:v>May</c:v>
                </c:pt>
                <c:pt idx="5">
                  <c:v>June</c:v>
                </c:pt>
              </c:strCache>
            </c:strRef>
          </c:cat>
          <c:val>
            <c:numRef>
              <c:f>'Karoo National Park'!$C$5:$H$5</c:f>
              <c:numCache>
                <c:formatCode>#,##0</c:formatCode>
                <c:ptCount val="6"/>
                <c:pt idx="0">
                  <c:v>1961</c:v>
                </c:pt>
                <c:pt idx="1">
                  <c:v>1229</c:v>
                </c:pt>
                <c:pt idx="2">
                  <c:v>2203</c:v>
                </c:pt>
                <c:pt idx="3" formatCode="General">
                  <c:v>2659</c:v>
                </c:pt>
                <c:pt idx="4" formatCode="General">
                  <c:v>2027</c:v>
                </c:pt>
                <c:pt idx="5">
                  <c:v>1482</c:v>
                </c:pt>
              </c:numCache>
            </c:numRef>
          </c:val>
          <c:extLst>
            <c:ext xmlns:c16="http://schemas.microsoft.com/office/drawing/2014/chart" uri="{C3380CC4-5D6E-409C-BE32-E72D297353CC}">
              <c16:uniqueId val="{00000001-FDAF-4A44-8157-F93D45647093}"/>
            </c:ext>
          </c:extLst>
        </c:ser>
        <c:ser>
          <c:idx val="2"/>
          <c:order val="2"/>
          <c:tx>
            <c:strRef>
              <c:f>'Karoo National Park'!$B$6</c:f>
              <c:strCache>
                <c:ptCount val="1"/>
                <c:pt idx="0">
                  <c:v>2022</c:v>
                </c:pt>
              </c:strCache>
            </c:strRef>
          </c:tx>
          <c:spPr>
            <a:solidFill>
              <a:schemeClr val="accent3"/>
            </a:solidFill>
            <a:ln>
              <a:noFill/>
            </a:ln>
            <a:effectLst/>
          </c:spPr>
          <c:invertIfNegative val="0"/>
          <c:cat>
            <c:strRef>
              <c:f>'Karoo National Park'!$C$3:$H$3</c:f>
              <c:strCache>
                <c:ptCount val="6"/>
                <c:pt idx="0">
                  <c:v>January</c:v>
                </c:pt>
                <c:pt idx="1">
                  <c:v>February</c:v>
                </c:pt>
                <c:pt idx="2">
                  <c:v>March</c:v>
                </c:pt>
                <c:pt idx="3">
                  <c:v>April</c:v>
                </c:pt>
                <c:pt idx="4">
                  <c:v>May</c:v>
                </c:pt>
                <c:pt idx="5">
                  <c:v>June</c:v>
                </c:pt>
              </c:strCache>
            </c:strRef>
          </c:cat>
          <c:val>
            <c:numRef>
              <c:f>'Karoo National Park'!$C$6:$H$6</c:f>
              <c:numCache>
                <c:formatCode>#,##0</c:formatCode>
                <c:ptCount val="6"/>
                <c:pt idx="0">
                  <c:v>3008</c:v>
                </c:pt>
                <c:pt idx="1">
                  <c:v>1882</c:v>
                </c:pt>
                <c:pt idx="2">
                  <c:v>2595</c:v>
                </c:pt>
                <c:pt idx="3">
                  <c:v>2201</c:v>
                </c:pt>
                <c:pt idx="4">
                  <c:v>1686</c:v>
                </c:pt>
                <c:pt idx="5">
                  <c:v>1614</c:v>
                </c:pt>
              </c:numCache>
            </c:numRef>
          </c:val>
          <c:extLst>
            <c:ext xmlns:c16="http://schemas.microsoft.com/office/drawing/2014/chart" uri="{C3380CC4-5D6E-409C-BE32-E72D297353CC}">
              <c16:uniqueId val="{00000002-FDAF-4A44-8157-F93D45647093}"/>
            </c:ext>
          </c:extLst>
        </c:ser>
        <c:dLbls>
          <c:showLegendKey val="0"/>
          <c:showVal val="0"/>
          <c:showCatName val="0"/>
          <c:showSerName val="0"/>
          <c:showPercent val="0"/>
          <c:showBubbleSize val="0"/>
        </c:dLbls>
        <c:gapWidth val="219"/>
        <c:overlap val="-27"/>
        <c:axId val="923704879"/>
        <c:axId val="923700303"/>
      </c:barChart>
      <c:catAx>
        <c:axId val="923704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923700303"/>
        <c:crosses val="autoZero"/>
        <c:auto val="1"/>
        <c:lblAlgn val="ctr"/>
        <c:lblOffset val="100"/>
        <c:noMultiLvlLbl val="0"/>
      </c:catAx>
      <c:valAx>
        <c:axId val="92370030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92370487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T Std Condensed" panose="020B0506020202030204"/>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tx1">
                    <a:lumMod val="65000"/>
                    <a:lumOff val="35000"/>
                  </a:schemeClr>
                </a:solidFill>
                <a:latin typeface="Helvetica LT Std Condensed" panose="020B0506020202030204"/>
                <a:ea typeface="+mn-ea"/>
                <a:cs typeface="+mn-cs"/>
              </a:defRPr>
            </a:pPr>
            <a:r>
              <a:rPr lang="en-ZA" b="1" dirty="0"/>
              <a:t>Average length of stay (number of days): Domestic, Jan - Jun 2022 </a:t>
            </a:r>
          </a:p>
        </c:rich>
      </c:tx>
      <c:overlay val="0"/>
      <c:spPr>
        <a:noFill/>
        <a:ln>
          <a:noFill/>
        </a:ln>
        <a:effectLst/>
      </c:spPr>
      <c:txPr>
        <a:bodyPr rot="0" spcFirstLastPara="1" vertOverflow="ellipsis" vert="horz" wrap="square" anchor="ctr" anchorCtr="1"/>
        <a:lstStyle/>
        <a:p>
          <a:pPr>
            <a:defRPr sz="96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barChart>
        <c:barDir val="col"/>
        <c:grouping val="clustered"/>
        <c:varyColors val="0"/>
        <c:ser>
          <c:idx val="0"/>
          <c:order val="0"/>
          <c:tx>
            <c:strRef>
              <c:f>'Cape Karoo (Jan-Jun 22) Dom'!$A$20</c:f>
              <c:strCache>
                <c:ptCount val="1"/>
                <c:pt idx="0">
                  <c:v>Western Cape</c:v>
                </c:pt>
              </c:strCache>
            </c:strRef>
          </c:tx>
          <c:spPr>
            <a:solidFill>
              <a:srgbClr val="00AEEF"/>
            </a:solidFill>
            <a:ln>
              <a:noFill/>
            </a:ln>
            <a:effectLst/>
          </c:spPr>
          <c:invertIfNegative val="0"/>
          <c:cat>
            <c:strRef>
              <c:f>'Cape Karoo (Jan-Jun 22) Dom'!$B$19:$J$19</c:f>
              <c:strCache>
                <c:ptCount val="9"/>
                <c:pt idx="0">
                  <c:v>1 Day</c:v>
                </c:pt>
                <c:pt idx="1">
                  <c:v>2 Days</c:v>
                </c:pt>
                <c:pt idx="2">
                  <c:v>3 Days</c:v>
                </c:pt>
                <c:pt idx="3">
                  <c:v>4 Days</c:v>
                </c:pt>
                <c:pt idx="4">
                  <c:v>5 Days</c:v>
                </c:pt>
                <c:pt idx="5">
                  <c:v>6 Days</c:v>
                </c:pt>
                <c:pt idx="6">
                  <c:v>7 Days</c:v>
                </c:pt>
                <c:pt idx="7">
                  <c:v>8-14 Days</c:v>
                </c:pt>
                <c:pt idx="8">
                  <c:v>15 - 21 Days</c:v>
                </c:pt>
              </c:strCache>
            </c:strRef>
          </c:cat>
          <c:val>
            <c:numRef>
              <c:f>'Cape Karoo (Jan-Jun 22) Dom'!$B$20:$J$20</c:f>
              <c:numCache>
                <c:formatCode>0.0%</c:formatCode>
                <c:ptCount val="9"/>
                <c:pt idx="0">
                  <c:v>0.44800000000000001</c:v>
                </c:pt>
                <c:pt idx="1">
                  <c:v>0.23300000000000001</c:v>
                </c:pt>
                <c:pt idx="2">
                  <c:v>0.121</c:v>
                </c:pt>
                <c:pt idx="3">
                  <c:v>6.7000000000000004E-2</c:v>
                </c:pt>
                <c:pt idx="4">
                  <c:v>4.7E-2</c:v>
                </c:pt>
                <c:pt idx="5">
                  <c:v>2.4E-2</c:v>
                </c:pt>
                <c:pt idx="6">
                  <c:v>1.2999999999999999E-2</c:v>
                </c:pt>
                <c:pt idx="7">
                  <c:v>3.6999999999999998E-2</c:v>
                </c:pt>
                <c:pt idx="8">
                  <c:v>0.01</c:v>
                </c:pt>
              </c:numCache>
            </c:numRef>
          </c:val>
          <c:extLst>
            <c:ext xmlns:c16="http://schemas.microsoft.com/office/drawing/2014/chart" uri="{C3380CC4-5D6E-409C-BE32-E72D297353CC}">
              <c16:uniqueId val="{00000000-D9DC-4B90-B88E-928CD77CF150}"/>
            </c:ext>
          </c:extLst>
        </c:ser>
        <c:ser>
          <c:idx val="1"/>
          <c:order val="1"/>
          <c:tx>
            <c:strRef>
              <c:f>'Cape Karoo (Jan-Jun 22) Dom'!$A$21</c:f>
              <c:strCache>
                <c:ptCount val="1"/>
                <c:pt idx="0">
                  <c:v>Cape Karoo</c:v>
                </c:pt>
              </c:strCache>
            </c:strRef>
          </c:tx>
          <c:spPr>
            <a:solidFill>
              <a:srgbClr val="4D4D4F"/>
            </a:solidFill>
            <a:ln>
              <a:noFill/>
            </a:ln>
            <a:effectLst/>
          </c:spPr>
          <c:invertIfNegative val="0"/>
          <c:cat>
            <c:strRef>
              <c:f>'Cape Karoo (Jan-Jun 22) Dom'!$B$19:$J$19</c:f>
              <c:strCache>
                <c:ptCount val="9"/>
                <c:pt idx="0">
                  <c:v>1 Day</c:v>
                </c:pt>
                <c:pt idx="1">
                  <c:v>2 Days</c:v>
                </c:pt>
                <c:pt idx="2">
                  <c:v>3 Days</c:v>
                </c:pt>
                <c:pt idx="3">
                  <c:v>4 Days</c:v>
                </c:pt>
                <c:pt idx="4">
                  <c:v>5 Days</c:v>
                </c:pt>
                <c:pt idx="5">
                  <c:v>6 Days</c:v>
                </c:pt>
                <c:pt idx="6">
                  <c:v>7 Days</c:v>
                </c:pt>
                <c:pt idx="7">
                  <c:v>8-14 Days</c:v>
                </c:pt>
                <c:pt idx="8">
                  <c:v>15 - 21 Days</c:v>
                </c:pt>
              </c:strCache>
            </c:strRef>
          </c:cat>
          <c:val>
            <c:numRef>
              <c:f>'Cape Karoo (Jan-Jun 22) Dom'!$B$21:$J$21</c:f>
              <c:numCache>
                <c:formatCode>0.0%</c:formatCode>
                <c:ptCount val="9"/>
                <c:pt idx="0">
                  <c:v>0.67900000000000005</c:v>
                </c:pt>
                <c:pt idx="1">
                  <c:v>0.24299999999999999</c:v>
                </c:pt>
                <c:pt idx="2">
                  <c:v>4.2000000000000003E-2</c:v>
                </c:pt>
                <c:pt idx="3">
                  <c:v>1.7000000000000001E-2</c:v>
                </c:pt>
                <c:pt idx="4">
                  <c:v>8.9999999999999993E-3</c:v>
                </c:pt>
                <c:pt idx="5">
                  <c:v>4.0000000000000001E-3</c:v>
                </c:pt>
                <c:pt idx="6">
                  <c:v>1E-3</c:v>
                </c:pt>
                <c:pt idx="7">
                  <c:v>4.0000000000000001E-3</c:v>
                </c:pt>
                <c:pt idx="8">
                  <c:v>1E-3</c:v>
                </c:pt>
              </c:numCache>
            </c:numRef>
          </c:val>
          <c:extLst>
            <c:ext xmlns:c16="http://schemas.microsoft.com/office/drawing/2014/chart" uri="{C3380CC4-5D6E-409C-BE32-E72D297353CC}">
              <c16:uniqueId val="{00000001-D9DC-4B90-B88E-928CD77CF150}"/>
            </c:ext>
          </c:extLst>
        </c:ser>
        <c:dLbls>
          <c:showLegendKey val="0"/>
          <c:showVal val="0"/>
          <c:showCatName val="0"/>
          <c:showSerName val="0"/>
          <c:showPercent val="0"/>
          <c:showBubbleSize val="0"/>
        </c:dLbls>
        <c:gapWidth val="219"/>
        <c:overlap val="-27"/>
        <c:axId val="125655215"/>
        <c:axId val="125651887"/>
      </c:barChart>
      <c:catAx>
        <c:axId val="125655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25651887"/>
        <c:crosses val="autoZero"/>
        <c:auto val="1"/>
        <c:lblAlgn val="ctr"/>
        <c:lblOffset val="100"/>
        <c:noMultiLvlLbl val="0"/>
      </c:catAx>
      <c:valAx>
        <c:axId val="125651887"/>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2565521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Popular Months for Sampled Domestic Tourists,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lineChart>
        <c:grouping val="standard"/>
        <c:varyColors val="0"/>
        <c:ser>
          <c:idx val="0"/>
          <c:order val="0"/>
          <c:tx>
            <c:strRef>
              <c:f>'Cape Karoo (Jan-Jun 22) Dom'!$A$27</c:f>
              <c:strCache>
                <c:ptCount val="1"/>
                <c:pt idx="0">
                  <c:v>Western Cape</c:v>
                </c:pt>
              </c:strCache>
            </c:strRef>
          </c:tx>
          <c:spPr>
            <a:ln w="28575" cap="rnd">
              <a:solidFill>
                <a:schemeClr val="accent1"/>
              </a:solidFill>
              <a:round/>
            </a:ln>
            <a:effectLst/>
          </c:spPr>
          <c:marker>
            <c:symbol val="none"/>
          </c:marker>
          <c:cat>
            <c:strRef>
              <c:f>'Cape Karoo (Jan-Jun 22) Dom'!$B$26:$G$26</c:f>
              <c:strCache>
                <c:ptCount val="6"/>
                <c:pt idx="0">
                  <c:v>Jan</c:v>
                </c:pt>
                <c:pt idx="1">
                  <c:v>Feb</c:v>
                </c:pt>
                <c:pt idx="2">
                  <c:v>Mar</c:v>
                </c:pt>
                <c:pt idx="3">
                  <c:v>Apr</c:v>
                </c:pt>
                <c:pt idx="4">
                  <c:v>May</c:v>
                </c:pt>
                <c:pt idx="5">
                  <c:v>Jun</c:v>
                </c:pt>
              </c:strCache>
            </c:strRef>
          </c:cat>
          <c:val>
            <c:numRef>
              <c:f>'Cape Karoo (Jan-Jun 22) Dom'!$B$27:$G$27</c:f>
              <c:numCache>
                <c:formatCode>0.0%</c:formatCode>
                <c:ptCount val="6"/>
                <c:pt idx="0">
                  <c:v>0.223</c:v>
                </c:pt>
                <c:pt idx="1">
                  <c:v>0.193</c:v>
                </c:pt>
                <c:pt idx="2">
                  <c:v>0.23300000000000001</c:v>
                </c:pt>
                <c:pt idx="3">
                  <c:v>0.25700000000000001</c:v>
                </c:pt>
                <c:pt idx="4">
                  <c:v>4.8000000000000001E-2</c:v>
                </c:pt>
                <c:pt idx="5">
                  <c:v>4.5999999999999999E-2</c:v>
                </c:pt>
              </c:numCache>
            </c:numRef>
          </c:val>
          <c:smooth val="0"/>
          <c:extLst>
            <c:ext xmlns:c16="http://schemas.microsoft.com/office/drawing/2014/chart" uri="{C3380CC4-5D6E-409C-BE32-E72D297353CC}">
              <c16:uniqueId val="{00000000-C518-4CB3-8712-DFEE0728850D}"/>
            </c:ext>
          </c:extLst>
        </c:ser>
        <c:ser>
          <c:idx val="1"/>
          <c:order val="1"/>
          <c:tx>
            <c:strRef>
              <c:f>'Cape Karoo (Jan-Jun 22) Dom'!$A$28</c:f>
              <c:strCache>
                <c:ptCount val="1"/>
                <c:pt idx="0">
                  <c:v>Cape Karoo</c:v>
                </c:pt>
              </c:strCache>
            </c:strRef>
          </c:tx>
          <c:spPr>
            <a:ln w="28575" cap="rnd">
              <a:solidFill>
                <a:srgbClr val="4D4D4F"/>
              </a:solidFill>
              <a:round/>
            </a:ln>
            <a:effectLst/>
          </c:spPr>
          <c:marker>
            <c:symbol val="none"/>
          </c:marker>
          <c:cat>
            <c:strRef>
              <c:f>'Cape Karoo (Jan-Jun 22) Dom'!$B$26:$G$26</c:f>
              <c:strCache>
                <c:ptCount val="6"/>
                <c:pt idx="0">
                  <c:v>Jan</c:v>
                </c:pt>
                <c:pt idx="1">
                  <c:v>Feb</c:v>
                </c:pt>
                <c:pt idx="2">
                  <c:v>Mar</c:v>
                </c:pt>
                <c:pt idx="3">
                  <c:v>Apr</c:v>
                </c:pt>
                <c:pt idx="4">
                  <c:v>May</c:v>
                </c:pt>
                <c:pt idx="5">
                  <c:v>Jun</c:v>
                </c:pt>
              </c:strCache>
            </c:strRef>
          </c:cat>
          <c:val>
            <c:numRef>
              <c:f>'Cape Karoo (Jan-Jun 22) Dom'!$B$28:$G$28</c:f>
              <c:numCache>
                <c:formatCode>0.0%</c:formatCode>
                <c:ptCount val="6"/>
                <c:pt idx="0">
                  <c:v>0.219</c:v>
                </c:pt>
                <c:pt idx="1">
                  <c:v>0.156</c:v>
                </c:pt>
                <c:pt idx="2">
                  <c:v>0.26900000000000002</c:v>
                </c:pt>
                <c:pt idx="3">
                  <c:v>0.27100000000000002</c:v>
                </c:pt>
                <c:pt idx="4">
                  <c:v>3.9E-2</c:v>
                </c:pt>
                <c:pt idx="5">
                  <c:v>4.5999999999999999E-2</c:v>
                </c:pt>
              </c:numCache>
            </c:numRef>
          </c:val>
          <c:smooth val="0"/>
          <c:extLst>
            <c:ext xmlns:c16="http://schemas.microsoft.com/office/drawing/2014/chart" uri="{C3380CC4-5D6E-409C-BE32-E72D297353CC}">
              <c16:uniqueId val="{00000001-C518-4CB3-8712-DFEE0728850D}"/>
            </c:ext>
          </c:extLst>
        </c:ser>
        <c:dLbls>
          <c:showLegendKey val="0"/>
          <c:showVal val="0"/>
          <c:showCatName val="0"/>
          <c:showSerName val="0"/>
          <c:showPercent val="0"/>
          <c:showBubbleSize val="0"/>
        </c:dLbls>
        <c:smooth val="0"/>
        <c:axId val="277657487"/>
        <c:axId val="277648751"/>
      </c:lineChart>
      <c:catAx>
        <c:axId val="277657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77648751"/>
        <c:crosses val="autoZero"/>
        <c:auto val="1"/>
        <c:lblAlgn val="ctr"/>
        <c:lblOffset val="100"/>
        <c:noMultiLvlLbl val="0"/>
      </c:catAx>
      <c:valAx>
        <c:axId val="277648751"/>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2776574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r>
              <a:rPr lang="en-ZA" sz="900" b="1" dirty="0"/>
              <a:t>% of Sampled Domestic Tourists who stayed overnight by month, Jan - Jun 2022</a:t>
            </a:r>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lumMod val="65000"/>
                  <a:lumOff val="35000"/>
                </a:schemeClr>
              </a:solidFill>
              <a:latin typeface="Helvetica LT Std Condensed" panose="020B0506020202030204"/>
              <a:ea typeface="+mn-ea"/>
              <a:cs typeface="+mn-cs"/>
            </a:defRPr>
          </a:pPr>
          <a:endParaRPr lang="en-US"/>
        </a:p>
      </c:txPr>
    </c:title>
    <c:autoTitleDeleted val="0"/>
    <c:plotArea>
      <c:layout/>
      <c:lineChart>
        <c:grouping val="standard"/>
        <c:varyColors val="0"/>
        <c:ser>
          <c:idx val="0"/>
          <c:order val="0"/>
          <c:tx>
            <c:strRef>
              <c:f>'Cape Karoo (Jan-Jun 22) Dom'!$A$34</c:f>
              <c:strCache>
                <c:ptCount val="1"/>
                <c:pt idx="0">
                  <c:v>Western Cape</c:v>
                </c:pt>
              </c:strCache>
            </c:strRef>
          </c:tx>
          <c:spPr>
            <a:ln w="28575" cap="rnd">
              <a:solidFill>
                <a:schemeClr val="accent1"/>
              </a:solidFill>
              <a:round/>
            </a:ln>
            <a:effectLst/>
          </c:spPr>
          <c:marker>
            <c:symbol val="none"/>
          </c:marker>
          <c:cat>
            <c:strRef>
              <c:f>'Cape Karoo (Jan-Jun 22) Dom'!$B$33:$G$33</c:f>
              <c:strCache>
                <c:ptCount val="6"/>
                <c:pt idx="0">
                  <c:v>Jan</c:v>
                </c:pt>
                <c:pt idx="1">
                  <c:v>Feb</c:v>
                </c:pt>
                <c:pt idx="2">
                  <c:v>Mar</c:v>
                </c:pt>
                <c:pt idx="3">
                  <c:v>Apr</c:v>
                </c:pt>
                <c:pt idx="4">
                  <c:v>May</c:v>
                </c:pt>
                <c:pt idx="5">
                  <c:v>Jun</c:v>
                </c:pt>
              </c:strCache>
            </c:strRef>
          </c:cat>
          <c:val>
            <c:numRef>
              <c:f>'Cape Karoo (Jan-Jun 22) Dom'!$B$34:$G$34</c:f>
              <c:numCache>
                <c:formatCode>0.0%</c:formatCode>
                <c:ptCount val="6"/>
                <c:pt idx="0">
                  <c:v>0.53200000000000003</c:v>
                </c:pt>
                <c:pt idx="1">
                  <c:v>0.52300000000000002</c:v>
                </c:pt>
                <c:pt idx="2">
                  <c:v>0.51500000000000001</c:v>
                </c:pt>
                <c:pt idx="3">
                  <c:v>0.53100000000000003</c:v>
                </c:pt>
                <c:pt idx="4">
                  <c:v>0.52100000000000002</c:v>
                </c:pt>
                <c:pt idx="5">
                  <c:v>0.53200000000000003</c:v>
                </c:pt>
              </c:numCache>
            </c:numRef>
          </c:val>
          <c:smooth val="0"/>
          <c:extLst>
            <c:ext xmlns:c16="http://schemas.microsoft.com/office/drawing/2014/chart" uri="{C3380CC4-5D6E-409C-BE32-E72D297353CC}">
              <c16:uniqueId val="{00000000-9451-45A9-BBA5-75F80E121F15}"/>
            </c:ext>
          </c:extLst>
        </c:ser>
        <c:ser>
          <c:idx val="1"/>
          <c:order val="1"/>
          <c:tx>
            <c:strRef>
              <c:f>'Cape Karoo (Jan-Jun 22) Dom'!$A$35</c:f>
              <c:strCache>
                <c:ptCount val="1"/>
                <c:pt idx="0">
                  <c:v>Cape Karoo</c:v>
                </c:pt>
              </c:strCache>
            </c:strRef>
          </c:tx>
          <c:spPr>
            <a:ln w="28575" cap="rnd">
              <a:solidFill>
                <a:srgbClr val="4D4D4F"/>
              </a:solidFill>
              <a:round/>
            </a:ln>
            <a:effectLst/>
          </c:spPr>
          <c:marker>
            <c:symbol val="none"/>
          </c:marker>
          <c:cat>
            <c:strRef>
              <c:f>'Cape Karoo (Jan-Jun 22) Dom'!$B$33:$G$33</c:f>
              <c:strCache>
                <c:ptCount val="6"/>
                <c:pt idx="0">
                  <c:v>Jan</c:v>
                </c:pt>
                <c:pt idx="1">
                  <c:v>Feb</c:v>
                </c:pt>
                <c:pt idx="2">
                  <c:v>Mar</c:v>
                </c:pt>
                <c:pt idx="3">
                  <c:v>Apr</c:v>
                </c:pt>
                <c:pt idx="4">
                  <c:v>May</c:v>
                </c:pt>
                <c:pt idx="5">
                  <c:v>Jun</c:v>
                </c:pt>
              </c:strCache>
            </c:strRef>
          </c:cat>
          <c:val>
            <c:numRef>
              <c:f>'Cape Karoo (Jan-Jun 22) Dom'!$B$35:$G$35</c:f>
              <c:numCache>
                <c:formatCode>0.0%</c:formatCode>
                <c:ptCount val="6"/>
                <c:pt idx="0">
                  <c:v>0</c:v>
                </c:pt>
                <c:pt idx="1">
                  <c:v>0.27500000000000002</c:v>
                </c:pt>
                <c:pt idx="2">
                  <c:v>0.26400000000000001</c:v>
                </c:pt>
                <c:pt idx="3">
                  <c:v>0.26100000000000001</c:v>
                </c:pt>
                <c:pt idx="4">
                  <c:v>0.316</c:v>
                </c:pt>
                <c:pt idx="5">
                  <c:v>0.317</c:v>
                </c:pt>
              </c:numCache>
            </c:numRef>
          </c:val>
          <c:smooth val="0"/>
          <c:extLst>
            <c:ext xmlns:c16="http://schemas.microsoft.com/office/drawing/2014/chart" uri="{C3380CC4-5D6E-409C-BE32-E72D297353CC}">
              <c16:uniqueId val="{00000001-9451-45A9-BBA5-75F80E121F15}"/>
            </c:ext>
          </c:extLst>
        </c:ser>
        <c:dLbls>
          <c:showLegendKey val="0"/>
          <c:showVal val="0"/>
          <c:showCatName val="0"/>
          <c:showSerName val="0"/>
          <c:showPercent val="0"/>
          <c:showBubbleSize val="0"/>
        </c:dLbls>
        <c:smooth val="0"/>
        <c:axId val="1967955967"/>
        <c:axId val="1967965535"/>
      </c:lineChart>
      <c:catAx>
        <c:axId val="1967955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967965535"/>
        <c:crosses val="autoZero"/>
        <c:auto val="1"/>
        <c:lblAlgn val="ctr"/>
        <c:lblOffset val="100"/>
        <c:noMultiLvlLbl val="0"/>
      </c:catAx>
      <c:valAx>
        <c:axId val="196796553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crossAx val="1967955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T Std Condensed" panose="020B050602020203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Helvetica LT Std Condensed" panose="020B0506020202030204"/>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3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BC16F6-4CD0-F141-AC67-DD9D834E6CA0}" type="datetimeFigureOut">
              <a:rPr lang="en-US" smtClean="0"/>
              <a:t>11/25/2022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BEAF9A-2D99-464D-A74B-50459B025C16}" type="slidenum">
              <a:rPr lang="en-US" smtClean="0"/>
              <a:t>‹#›</a:t>
            </a:fld>
            <a:endParaRPr lang="en-US" dirty="0"/>
          </a:p>
        </p:txBody>
      </p:sp>
    </p:spTree>
    <p:extLst>
      <p:ext uri="{BB962C8B-B14F-4D97-AF65-F5344CB8AC3E}">
        <p14:creationId xmlns:p14="http://schemas.microsoft.com/office/powerpoint/2010/main" val="278671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CBEAF9A-2D99-464D-A74B-50459B025C16}" type="slidenum">
              <a:rPr lang="en-US" smtClean="0"/>
              <a:t>1</a:t>
            </a:fld>
            <a:endParaRPr lang="en-US" dirty="0"/>
          </a:p>
        </p:txBody>
      </p:sp>
    </p:spTree>
    <p:extLst>
      <p:ext uri="{BB962C8B-B14F-4D97-AF65-F5344CB8AC3E}">
        <p14:creationId xmlns:p14="http://schemas.microsoft.com/office/powerpoint/2010/main" val="1800840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BEAF9A-2D99-464D-A74B-50459B025C16}" type="slidenum">
              <a:rPr lang="en-US" smtClean="0"/>
              <a:t>11</a:t>
            </a:fld>
            <a:endParaRPr lang="en-US" dirty="0"/>
          </a:p>
        </p:txBody>
      </p:sp>
    </p:spTree>
    <p:extLst>
      <p:ext uri="{BB962C8B-B14F-4D97-AF65-F5344CB8AC3E}">
        <p14:creationId xmlns:p14="http://schemas.microsoft.com/office/powerpoint/2010/main" val="670131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BEAF9A-2D99-464D-A74B-50459B025C16}" type="slidenum">
              <a:rPr lang="en-US" smtClean="0"/>
              <a:t>12</a:t>
            </a:fld>
            <a:endParaRPr lang="en-US" dirty="0"/>
          </a:p>
        </p:txBody>
      </p:sp>
    </p:spTree>
    <p:extLst>
      <p:ext uri="{BB962C8B-B14F-4D97-AF65-F5344CB8AC3E}">
        <p14:creationId xmlns:p14="http://schemas.microsoft.com/office/powerpoint/2010/main" val="4042700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BEAF9A-2D99-464D-A74B-50459B025C16}" type="slidenum">
              <a:rPr lang="en-US" smtClean="0"/>
              <a:t>13</a:t>
            </a:fld>
            <a:endParaRPr lang="en-US" dirty="0"/>
          </a:p>
        </p:txBody>
      </p:sp>
    </p:spTree>
    <p:extLst>
      <p:ext uri="{BB962C8B-B14F-4D97-AF65-F5344CB8AC3E}">
        <p14:creationId xmlns:p14="http://schemas.microsoft.com/office/powerpoint/2010/main" val="1669682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BEAF9A-2D99-464D-A74B-50459B025C16}" type="slidenum">
              <a:rPr lang="en-US" smtClean="0"/>
              <a:t>14</a:t>
            </a:fld>
            <a:endParaRPr lang="en-US" dirty="0"/>
          </a:p>
        </p:txBody>
      </p:sp>
    </p:spTree>
    <p:extLst>
      <p:ext uri="{BB962C8B-B14F-4D97-AF65-F5344CB8AC3E}">
        <p14:creationId xmlns:p14="http://schemas.microsoft.com/office/powerpoint/2010/main" val="3301760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BEAF9A-2D99-464D-A74B-50459B025C16}" type="slidenum">
              <a:rPr lang="en-US" smtClean="0"/>
              <a:t>15</a:t>
            </a:fld>
            <a:endParaRPr lang="en-US" dirty="0"/>
          </a:p>
        </p:txBody>
      </p:sp>
    </p:spTree>
    <p:extLst>
      <p:ext uri="{BB962C8B-B14F-4D97-AF65-F5344CB8AC3E}">
        <p14:creationId xmlns:p14="http://schemas.microsoft.com/office/powerpoint/2010/main" val="1654003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BEAF9A-2D99-464D-A74B-50459B025C16}" type="slidenum">
              <a:rPr lang="en-US" smtClean="0"/>
              <a:t>16</a:t>
            </a:fld>
            <a:endParaRPr lang="en-US" dirty="0"/>
          </a:p>
        </p:txBody>
      </p:sp>
    </p:spTree>
    <p:extLst>
      <p:ext uri="{BB962C8B-B14F-4D97-AF65-F5344CB8AC3E}">
        <p14:creationId xmlns:p14="http://schemas.microsoft.com/office/powerpoint/2010/main" val="2430603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CBEAF9A-2D99-464D-A74B-50459B025C16}" type="slidenum">
              <a:rPr lang="en-US" smtClean="0"/>
              <a:t>17</a:t>
            </a:fld>
            <a:endParaRPr lang="en-US" dirty="0"/>
          </a:p>
        </p:txBody>
      </p:sp>
    </p:spTree>
    <p:extLst>
      <p:ext uri="{BB962C8B-B14F-4D97-AF65-F5344CB8AC3E}">
        <p14:creationId xmlns:p14="http://schemas.microsoft.com/office/powerpoint/2010/main" val="3830077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CBEAF9A-2D99-464D-A74B-50459B025C16}" type="slidenum">
              <a:rPr lang="en-US" smtClean="0"/>
              <a:t>23</a:t>
            </a:fld>
            <a:endParaRPr lang="en-US" dirty="0"/>
          </a:p>
        </p:txBody>
      </p:sp>
    </p:spTree>
    <p:extLst>
      <p:ext uri="{BB962C8B-B14F-4D97-AF65-F5344CB8AC3E}">
        <p14:creationId xmlns:p14="http://schemas.microsoft.com/office/powerpoint/2010/main" val="3418173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CBEAF9A-2D99-464D-A74B-50459B025C16}" type="slidenum">
              <a:rPr lang="en-US" smtClean="0"/>
              <a:t>3</a:t>
            </a:fld>
            <a:endParaRPr lang="en-US" dirty="0"/>
          </a:p>
        </p:txBody>
      </p:sp>
    </p:spTree>
    <p:extLst>
      <p:ext uri="{BB962C8B-B14F-4D97-AF65-F5344CB8AC3E}">
        <p14:creationId xmlns:p14="http://schemas.microsoft.com/office/powerpoint/2010/main" val="198973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457200" lvl="1" indent="0">
              <a:buFont typeface="Arial" panose="020B0604020202020204" pitchFamily="34" charset="0"/>
              <a:buNone/>
            </a:pPr>
            <a:endParaRPr lang="en-US" sz="1400" dirty="0"/>
          </a:p>
        </p:txBody>
      </p:sp>
      <p:sp>
        <p:nvSpPr>
          <p:cNvPr id="4" name="Slide Number Placeholder 3"/>
          <p:cNvSpPr>
            <a:spLocks noGrp="1"/>
          </p:cNvSpPr>
          <p:nvPr>
            <p:ph type="sldNum" sz="quarter" idx="10"/>
          </p:nvPr>
        </p:nvSpPr>
        <p:spPr/>
        <p:txBody>
          <a:bodyPr/>
          <a:lstStyle/>
          <a:p>
            <a:fld id="{ECBEAF9A-2D99-464D-A74B-50459B025C16}" type="slidenum">
              <a:rPr lang="en-US" smtClean="0"/>
              <a:t>4</a:t>
            </a:fld>
            <a:endParaRPr lang="en-US" dirty="0"/>
          </a:p>
        </p:txBody>
      </p:sp>
    </p:spTree>
    <p:extLst>
      <p:ext uri="{BB962C8B-B14F-4D97-AF65-F5344CB8AC3E}">
        <p14:creationId xmlns:p14="http://schemas.microsoft.com/office/powerpoint/2010/main" val="3155467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BEAF9A-2D99-464D-A74B-50459B025C16}" type="slidenum">
              <a:rPr lang="en-US" smtClean="0"/>
              <a:t>5</a:t>
            </a:fld>
            <a:endParaRPr lang="en-US" dirty="0"/>
          </a:p>
        </p:txBody>
      </p:sp>
    </p:spTree>
    <p:extLst>
      <p:ext uri="{BB962C8B-B14F-4D97-AF65-F5344CB8AC3E}">
        <p14:creationId xmlns:p14="http://schemas.microsoft.com/office/powerpoint/2010/main" val="613112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CBEAF9A-2D99-464D-A74B-50459B025C16}" type="slidenum">
              <a:rPr lang="en-US" smtClean="0"/>
              <a:t>6</a:t>
            </a:fld>
            <a:endParaRPr lang="en-US" dirty="0"/>
          </a:p>
        </p:txBody>
      </p:sp>
    </p:spTree>
    <p:extLst>
      <p:ext uri="{BB962C8B-B14F-4D97-AF65-F5344CB8AC3E}">
        <p14:creationId xmlns:p14="http://schemas.microsoft.com/office/powerpoint/2010/main" val="1284816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BEAF9A-2D99-464D-A74B-50459B025C16}" type="slidenum">
              <a:rPr lang="en-US" smtClean="0"/>
              <a:t>7</a:t>
            </a:fld>
            <a:endParaRPr lang="en-US" dirty="0"/>
          </a:p>
        </p:txBody>
      </p:sp>
    </p:spTree>
    <p:extLst>
      <p:ext uri="{BB962C8B-B14F-4D97-AF65-F5344CB8AC3E}">
        <p14:creationId xmlns:p14="http://schemas.microsoft.com/office/powerpoint/2010/main" val="404346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CBEAF9A-2D99-464D-A74B-50459B025C16}" type="slidenum">
              <a:rPr lang="en-US" smtClean="0"/>
              <a:t>8</a:t>
            </a:fld>
            <a:endParaRPr lang="en-US" dirty="0"/>
          </a:p>
        </p:txBody>
      </p:sp>
    </p:spTree>
    <p:extLst>
      <p:ext uri="{BB962C8B-B14F-4D97-AF65-F5344CB8AC3E}">
        <p14:creationId xmlns:p14="http://schemas.microsoft.com/office/powerpoint/2010/main" val="4202160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BEAF9A-2D99-464D-A74B-50459B025C16}" type="slidenum">
              <a:rPr lang="en-US" smtClean="0"/>
              <a:t>9</a:t>
            </a:fld>
            <a:endParaRPr lang="en-US" dirty="0"/>
          </a:p>
        </p:txBody>
      </p:sp>
    </p:spTree>
    <p:extLst>
      <p:ext uri="{BB962C8B-B14F-4D97-AF65-F5344CB8AC3E}">
        <p14:creationId xmlns:p14="http://schemas.microsoft.com/office/powerpoint/2010/main" val="2906555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BEAF9A-2D99-464D-A74B-50459B025C16}" type="slidenum">
              <a:rPr lang="en-US" smtClean="0"/>
              <a:t>10</a:t>
            </a:fld>
            <a:endParaRPr lang="en-US" dirty="0"/>
          </a:p>
        </p:txBody>
      </p:sp>
    </p:spTree>
    <p:extLst>
      <p:ext uri="{BB962C8B-B14F-4D97-AF65-F5344CB8AC3E}">
        <p14:creationId xmlns:p14="http://schemas.microsoft.com/office/powerpoint/2010/main" val="37749647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10008C5B-11A1-0C49-A902-E8EBB5110CBE}"/>
              </a:ext>
            </a:extLst>
          </p:cNvPr>
          <p:cNvPicPr>
            <a:picLocks noChangeAspect="1"/>
          </p:cNvPicPr>
          <p:nvPr userDrawn="1"/>
        </p:nvPicPr>
        <p:blipFill rotWithShape="1">
          <a:blip r:embed="rId2"/>
          <a:srcRect b="14127"/>
          <a:stretch/>
        </p:blipFill>
        <p:spPr>
          <a:xfrm>
            <a:off x="0" y="0"/>
            <a:ext cx="12192000" cy="5889171"/>
          </a:xfrm>
          <a:prstGeom prst="rect">
            <a:avLst/>
          </a:prstGeom>
        </p:spPr>
      </p:pic>
    </p:spTree>
    <p:extLst>
      <p:ext uri="{BB962C8B-B14F-4D97-AF65-F5344CB8AC3E}">
        <p14:creationId xmlns:p14="http://schemas.microsoft.com/office/powerpoint/2010/main" val="400727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9" name="WESGRO_STYLE_02">
            <a:hlinkClick r:id="" action="ppaction://media"/>
            <a:extLst>
              <a:ext uri="{FF2B5EF4-FFF2-40B4-BE49-F238E27FC236}">
                <a16:creationId xmlns:a16="http://schemas.microsoft.com/office/drawing/2014/main" id="{9C935432-2005-E349-8D12-AC13F81CB6F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7465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fill="hold" display="0">
                  <p:stCondLst>
                    <p:cond delay="indefinite"/>
                  </p:stCondLst>
                </p:cTn>
                <p:tgtEl>
                  <p:spTgt spid="19"/>
                </p:tgtEl>
              </p:cMediaNode>
            </p:video>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9324" y="365125"/>
            <a:ext cx="10667999" cy="1036385"/>
          </a:xfrm>
        </p:spPr>
        <p:txBody>
          <a:bodyPr anchor="t" anchorCtr="0">
            <a:normAutofit/>
          </a:bodyPr>
          <a:lstStyle>
            <a:lvl1pPr>
              <a:defRPr sz="3000" b="1" i="0">
                <a:solidFill>
                  <a:srgbClr val="00AEEF"/>
                </a:solidFill>
                <a:latin typeface="Helvetica Neue LT Std 75" panose="020B0604020202020204" pitchFamily="34" charset="77"/>
              </a:defRPr>
            </a:lvl1pPr>
          </a:lstStyle>
          <a:p>
            <a:r>
              <a:rPr lang="en-US" dirty="0"/>
              <a:t>Click to edit Master title style</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r>
              <a:rPr lang="en-ZA" dirty="0"/>
              <a:t>An Inspiring Place To Do Business</a:t>
            </a:r>
          </a:p>
        </p:txBody>
      </p:sp>
      <p:sp>
        <p:nvSpPr>
          <p:cNvPr id="4" name="Rectangle 3">
            <a:extLst>
              <a:ext uri="{FF2B5EF4-FFF2-40B4-BE49-F238E27FC236}">
                <a16:creationId xmlns:a16="http://schemas.microsoft.com/office/drawing/2014/main" id="{46E8C13D-5849-8245-8259-FF29B5E5C6DE}"/>
              </a:ext>
            </a:extLst>
          </p:cNvPr>
          <p:cNvSpPr/>
          <p:nvPr userDrawn="1"/>
        </p:nvSpPr>
        <p:spPr>
          <a:xfrm>
            <a:off x="0" y="5915025"/>
            <a:ext cx="12192000" cy="942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pic>
        <p:nvPicPr>
          <p:cNvPr id="5" name="Picture 4">
            <a:extLst>
              <a:ext uri="{FF2B5EF4-FFF2-40B4-BE49-F238E27FC236}">
                <a16:creationId xmlns:a16="http://schemas.microsoft.com/office/drawing/2014/main" id="{EE60A000-A8D0-0741-B6BC-0B8D2824E744}"/>
              </a:ext>
            </a:extLst>
          </p:cNvPr>
          <p:cNvPicPr>
            <a:picLocks noChangeAspect="1"/>
          </p:cNvPicPr>
          <p:nvPr userDrawn="1"/>
        </p:nvPicPr>
        <p:blipFill rotWithShape="1">
          <a:blip r:embed="rId2"/>
          <a:srcRect t="14465" b="14092"/>
          <a:stretch/>
        </p:blipFill>
        <p:spPr>
          <a:xfrm>
            <a:off x="538163" y="6072188"/>
            <a:ext cx="1454945" cy="692151"/>
          </a:xfrm>
          <a:prstGeom prst="rect">
            <a:avLst/>
          </a:prstGeom>
        </p:spPr>
      </p:pic>
      <p:sp>
        <p:nvSpPr>
          <p:cNvPr id="7" name="Slide Number Placeholder 5">
            <a:extLst>
              <a:ext uri="{FF2B5EF4-FFF2-40B4-BE49-F238E27FC236}">
                <a16:creationId xmlns:a16="http://schemas.microsoft.com/office/drawing/2014/main" id="{45B73790-C1A2-1343-ABEB-4D3229FB671F}"/>
              </a:ext>
            </a:extLst>
          </p:cNvPr>
          <p:cNvSpPr txBox="1">
            <a:spLocks/>
          </p:cNvSpPr>
          <p:nvPr userDrawn="1"/>
        </p:nvSpPr>
        <p:spPr>
          <a:xfrm>
            <a:off x="887134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lang="en-ZA" sz="800" b="1" kern="1200" smtClean="0">
                <a:solidFill>
                  <a:srgbClr val="00AEE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dirty="0"/>
              <a:t>An Inspiring Place To Do Business</a:t>
            </a:r>
          </a:p>
        </p:txBody>
      </p:sp>
    </p:spTree>
    <p:extLst>
      <p:ext uri="{BB962C8B-B14F-4D97-AF65-F5344CB8AC3E}">
        <p14:creationId xmlns:p14="http://schemas.microsoft.com/office/powerpoint/2010/main" val="308137691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9A5E5C-BFB2-CA4C-A750-C985943FE77D}"/>
              </a:ext>
            </a:extLst>
          </p:cNvPr>
          <p:cNvPicPr>
            <a:picLocks noChangeAspect="1"/>
          </p:cNvPicPr>
          <p:nvPr userDrawn="1"/>
        </p:nvPicPr>
        <p:blipFill rotWithShape="1">
          <a:blip r:embed="rId2"/>
          <a:srcRect b="16031"/>
          <a:stretch/>
        </p:blipFill>
        <p:spPr>
          <a:xfrm>
            <a:off x="-45029" y="-1"/>
            <a:ext cx="12250883" cy="6858001"/>
          </a:xfrm>
          <a:prstGeom prst="rect">
            <a:avLst/>
          </a:prstGeom>
        </p:spPr>
      </p:pic>
      <p:sp>
        <p:nvSpPr>
          <p:cNvPr id="2" name="Title 1">
            <a:extLst>
              <a:ext uri="{FF2B5EF4-FFF2-40B4-BE49-F238E27FC236}">
                <a16:creationId xmlns:a16="http://schemas.microsoft.com/office/drawing/2014/main" id="{2BE625F7-94FD-3D4B-9496-D6D719564CAE}"/>
              </a:ext>
            </a:extLst>
          </p:cNvPr>
          <p:cNvSpPr>
            <a:spLocks noGrp="1"/>
          </p:cNvSpPr>
          <p:nvPr>
            <p:ph type="title" hasCustomPrompt="1"/>
          </p:nvPr>
        </p:nvSpPr>
        <p:spPr>
          <a:xfrm>
            <a:off x="822612" y="2297834"/>
            <a:ext cx="10515600" cy="1325563"/>
          </a:xfrm>
        </p:spPr>
        <p:txBody>
          <a:bodyPr/>
          <a:lstStyle>
            <a:lvl1pPr>
              <a:defRPr b="1" i="0">
                <a:solidFill>
                  <a:schemeClr val="bg1"/>
                </a:solidFill>
                <a:latin typeface="Helvetica Neue LT Std 75" panose="020B0604020202020204" pitchFamily="34" charset="77"/>
              </a:defRPr>
            </a:lvl1pPr>
          </a:lstStyle>
          <a:p>
            <a:r>
              <a:rPr lang="en-US" dirty="0"/>
              <a:t>Thank you</a:t>
            </a:r>
          </a:p>
        </p:txBody>
      </p:sp>
    </p:spTree>
    <p:extLst>
      <p:ext uri="{BB962C8B-B14F-4D97-AF65-F5344CB8AC3E}">
        <p14:creationId xmlns:p14="http://schemas.microsoft.com/office/powerpoint/2010/main" val="4025422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Shape 92"/>
        <p:cNvGrpSpPr/>
        <p:nvPr/>
      </p:nvGrpSpPr>
      <p:grpSpPr>
        <a:xfrm>
          <a:off x="0" y="0"/>
          <a:ext cx="0" cy="0"/>
          <a:chOff x="0" y="0"/>
          <a:chExt cx="0" cy="0"/>
        </a:xfrm>
      </p:grpSpPr>
      <p:sp>
        <p:nvSpPr>
          <p:cNvPr id="5" name="Title Placeholder 1"/>
          <p:cNvSpPr>
            <a:spLocks noGrp="1"/>
          </p:cNvSpPr>
          <p:nvPr>
            <p:ph type="title" hasCustomPrompt="1"/>
          </p:nvPr>
        </p:nvSpPr>
        <p:spPr bwMode="auto">
          <a:xfrm>
            <a:off x="820109" y="342897"/>
            <a:ext cx="9422837" cy="6926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defRPr sz="3600" b="1" i="0">
                <a:solidFill>
                  <a:srgbClr val="00AEEF"/>
                </a:solidFill>
                <a:latin typeface="Helvetica Neue LT Std 75" panose="020B0604020202020204" pitchFamily="34" charset="77"/>
              </a:defRPr>
            </a:lvl1pPr>
          </a:lstStyle>
          <a:p>
            <a:pPr lvl="0"/>
            <a:r>
              <a:rPr lang="en-ZA" dirty="0"/>
              <a:t>Headline</a:t>
            </a:r>
          </a:p>
        </p:txBody>
      </p:sp>
      <p:sp>
        <p:nvSpPr>
          <p:cNvPr id="3" name="Rectangle 2">
            <a:extLst>
              <a:ext uri="{FF2B5EF4-FFF2-40B4-BE49-F238E27FC236}">
                <a16:creationId xmlns:a16="http://schemas.microsoft.com/office/drawing/2014/main" id="{CC5342E0-B41B-D04D-B84E-5A820E021BBD}"/>
              </a:ext>
            </a:extLst>
          </p:cNvPr>
          <p:cNvSpPr/>
          <p:nvPr userDrawn="1"/>
        </p:nvSpPr>
        <p:spPr>
          <a:xfrm>
            <a:off x="0" y="5915025"/>
            <a:ext cx="12192000" cy="942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pic>
        <p:nvPicPr>
          <p:cNvPr id="4" name="Picture 3">
            <a:extLst>
              <a:ext uri="{FF2B5EF4-FFF2-40B4-BE49-F238E27FC236}">
                <a16:creationId xmlns:a16="http://schemas.microsoft.com/office/drawing/2014/main" id="{32B5B2F6-6C18-1C42-A954-040F0A66175E}"/>
              </a:ext>
            </a:extLst>
          </p:cNvPr>
          <p:cNvPicPr>
            <a:picLocks noChangeAspect="1"/>
          </p:cNvPicPr>
          <p:nvPr userDrawn="1"/>
        </p:nvPicPr>
        <p:blipFill rotWithShape="1">
          <a:blip r:embed="rId2"/>
          <a:srcRect t="14465" b="14092"/>
          <a:stretch/>
        </p:blipFill>
        <p:spPr>
          <a:xfrm>
            <a:off x="538163" y="6072188"/>
            <a:ext cx="1454945" cy="692151"/>
          </a:xfrm>
          <a:prstGeom prst="rect">
            <a:avLst/>
          </a:prstGeom>
        </p:spPr>
      </p:pic>
      <p:sp>
        <p:nvSpPr>
          <p:cNvPr id="6" name="Slide Number Placeholder 5">
            <a:extLst>
              <a:ext uri="{FF2B5EF4-FFF2-40B4-BE49-F238E27FC236}">
                <a16:creationId xmlns:a16="http://schemas.microsoft.com/office/drawing/2014/main" id="{A0A2FB34-BEEC-3F43-A7C2-40E1C09AF14B}"/>
              </a:ext>
            </a:extLst>
          </p:cNvPr>
          <p:cNvSpPr txBox="1">
            <a:spLocks/>
          </p:cNvSpPr>
          <p:nvPr userDrawn="1"/>
        </p:nvSpPr>
        <p:spPr>
          <a:xfrm>
            <a:off x="887134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lang="en-ZA" sz="800" b="1" kern="1200" smtClean="0">
                <a:solidFill>
                  <a:srgbClr val="00AEE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dirty="0"/>
              <a:t>An Inspiring Place To Do Business</a:t>
            </a:r>
          </a:p>
        </p:txBody>
      </p:sp>
      <p:sp>
        <p:nvSpPr>
          <p:cNvPr id="7" name="Text Placeholder 3">
            <a:extLst>
              <a:ext uri="{FF2B5EF4-FFF2-40B4-BE49-F238E27FC236}">
                <a16:creationId xmlns:a16="http://schemas.microsoft.com/office/drawing/2014/main" id="{37844CA1-CB4E-BF42-ACB7-ECED4BF737C9}"/>
              </a:ext>
            </a:extLst>
          </p:cNvPr>
          <p:cNvSpPr>
            <a:spLocks noGrp="1"/>
          </p:cNvSpPr>
          <p:nvPr>
            <p:ph type="body" sz="half" idx="2" hasCustomPrompt="1"/>
          </p:nvPr>
        </p:nvSpPr>
        <p:spPr>
          <a:xfrm>
            <a:off x="820108" y="1751015"/>
            <a:ext cx="10584492" cy="3684585"/>
          </a:xfrm>
        </p:spPr>
        <p:txBody>
          <a:bodyPr tIns="0">
            <a:normAutofit/>
          </a:bodyPr>
          <a:lstStyle>
            <a:lvl1pPr marL="0" indent="0" algn="just">
              <a:lnSpc>
                <a:spcPts val="3020"/>
              </a:lnSpc>
              <a:spcBef>
                <a:spcPts val="1600"/>
              </a:spcBef>
              <a:buNone/>
              <a:defRPr sz="1800" b="0" i="0">
                <a:solidFill>
                  <a:srgbClr val="4D4D4F"/>
                </a:solidFill>
                <a:latin typeface="Helvetica LT Std Condensed" panose="020B0506020202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3624872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5C64F27-AE7C-7348-A8B9-4716ADC4084C}" type="datetimeFigureOut">
              <a:rPr lang="en-US" smtClean="0"/>
              <a:t>11/25/2022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endParaRPr lang="en-ZA" dirty="0"/>
          </a:p>
        </p:txBody>
      </p:sp>
      <p:sp>
        <p:nvSpPr>
          <p:cNvPr id="7" name="Rectangle 6">
            <a:extLst>
              <a:ext uri="{FF2B5EF4-FFF2-40B4-BE49-F238E27FC236}">
                <a16:creationId xmlns:a16="http://schemas.microsoft.com/office/drawing/2014/main" id="{CE95568E-F741-954D-BC5C-B14F5693270F}"/>
              </a:ext>
            </a:extLst>
          </p:cNvPr>
          <p:cNvSpPr/>
          <p:nvPr userDrawn="1"/>
        </p:nvSpPr>
        <p:spPr>
          <a:xfrm>
            <a:off x="0" y="5915025"/>
            <a:ext cx="12192000" cy="942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sp>
        <p:nvSpPr>
          <p:cNvPr id="10" name="Rectangle 9">
            <a:extLst>
              <a:ext uri="{FF2B5EF4-FFF2-40B4-BE49-F238E27FC236}">
                <a16:creationId xmlns:a16="http://schemas.microsoft.com/office/drawing/2014/main" id="{8B49FEA1-5A49-B04C-AB04-D1CA42BA7D08}"/>
              </a:ext>
            </a:extLst>
          </p:cNvPr>
          <p:cNvSpPr/>
          <p:nvPr userDrawn="1"/>
        </p:nvSpPr>
        <p:spPr>
          <a:xfrm>
            <a:off x="0" y="5915025"/>
            <a:ext cx="12192000" cy="942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pic>
        <p:nvPicPr>
          <p:cNvPr id="11" name="Picture 10">
            <a:extLst>
              <a:ext uri="{FF2B5EF4-FFF2-40B4-BE49-F238E27FC236}">
                <a16:creationId xmlns:a16="http://schemas.microsoft.com/office/drawing/2014/main" id="{99F7C9EB-6C87-704D-8050-218FB25A2CD3}"/>
              </a:ext>
            </a:extLst>
          </p:cNvPr>
          <p:cNvPicPr>
            <a:picLocks noChangeAspect="1"/>
          </p:cNvPicPr>
          <p:nvPr userDrawn="1"/>
        </p:nvPicPr>
        <p:blipFill rotWithShape="1">
          <a:blip r:embed="rId2"/>
          <a:srcRect t="14465" b="14092"/>
          <a:stretch/>
        </p:blipFill>
        <p:spPr>
          <a:xfrm>
            <a:off x="538163" y="6072188"/>
            <a:ext cx="1454945" cy="692151"/>
          </a:xfrm>
          <a:prstGeom prst="rect">
            <a:avLst/>
          </a:prstGeom>
        </p:spPr>
      </p:pic>
      <p:sp>
        <p:nvSpPr>
          <p:cNvPr id="12" name="Slide Number Placeholder 5">
            <a:extLst>
              <a:ext uri="{FF2B5EF4-FFF2-40B4-BE49-F238E27FC236}">
                <a16:creationId xmlns:a16="http://schemas.microsoft.com/office/drawing/2014/main" id="{6B4C68E8-0EAB-7048-8C8D-F11899628891}"/>
              </a:ext>
            </a:extLst>
          </p:cNvPr>
          <p:cNvSpPr txBox="1">
            <a:spLocks/>
          </p:cNvSpPr>
          <p:nvPr userDrawn="1"/>
        </p:nvSpPr>
        <p:spPr>
          <a:xfrm>
            <a:off x="887134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lang="en-ZA" sz="800" b="1" kern="1200" smtClean="0">
                <a:solidFill>
                  <a:srgbClr val="00AEE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dirty="0"/>
              <a:t>An Inspiring Place To Do Business</a:t>
            </a:r>
          </a:p>
        </p:txBody>
      </p:sp>
    </p:spTree>
    <p:extLst>
      <p:ext uri="{BB962C8B-B14F-4D97-AF65-F5344CB8AC3E}">
        <p14:creationId xmlns:p14="http://schemas.microsoft.com/office/powerpoint/2010/main" val="1214936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F73D9A9-62F5-5047-A08E-636103ABB847}"/>
              </a:ext>
            </a:extLst>
          </p:cNvPr>
          <p:cNvPicPr>
            <a:picLocks noChangeAspect="1"/>
          </p:cNvPicPr>
          <p:nvPr userDrawn="1"/>
        </p:nvPicPr>
        <p:blipFill rotWithShape="1">
          <a:blip r:embed="rId2"/>
          <a:srcRect t="21378"/>
          <a:stretch/>
        </p:blipFill>
        <p:spPr>
          <a:xfrm>
            <a:off x="-1533" y="0"/>
            <a:ext cx="12193532" cy="6386512"/>
          </a:xfrm>
          <a:prstGeom prst="rect">
            <a:avLst/>
          </a:prstGeom>
        </p:spPr>
      </p:pic>
      <p:sp>
        <p:nvSpPr>
          <p:cNvPr id="15" name="Rectangle 14">
            <a:extLst>
              <a:ext uri="{FF2B5EF4-FFF2-40B4-BE49-F238E27FC236}">
                <a16:creationId xmlns:a16="http://schemas.microsoft.com/office/drawing/2014/main" id="{EBB11258-BA03-8046-B7C1-79E7D2091D12}"/>
              </a:ext>
            </a:extLst>
          </p:cNvPr>
          <p:cNvSpPr/>
          <p:nvPr userDrawn="1"/>
        </p:nvSpPr>
        <p:spPr>
          <a:xfrm>
            <a:off x="0" y="-1"/>
            <a:ext cx="12191999" cy="6721476"/>
          </a:xfrm>
          <a:prstGeom prst="rect">
            <a:avLst/>
          </a:prstGeom>
          <a:solidFill>
            <a:srgbClr val="00AEEF">
              <a:alpha val="65000"/>
            </a:srgbClr>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1CFB965-45D1-1542-8E3F-D48898B68E9A}"/>
              </a:ext>
            </a:extLst>
          </p:cNvPr>
          <p:cNvPicPr>
            <a:picLocks noChangeAspect="1"/>
          </p:cNvPicPr>
          <p:nvPr userDrawn="1"/>
        </p:nvPicPr>
        <p:blipFill rotWithShape="1">
          <a:blip r:embed="rId3"/>
          <a:srcRect l="21758" t="35455" r="55563" b="10796"/>
          <a:stretch/>
        </p:blipFill>
        <p:spPr>
          <a:xfrm>
            <a:off x="8153400" y="-2"/>
            <a:ext cx="4038600" cy="6764341"/>
          </a:xfrm>
          <a:prstGeom prst="rect">
            <a:avLst/>
          </a:prstGeom>
        </p:spPr>
      </p:pic>
      <p:sp>
        <p:nvSpPr>
          <p:cNvPr id="17" name="Rectangle 16">
            <a:extLst>
              <a:ext uri="{FF2B5EF4-FFF2-40B4-BE49-F238E27FC236}">
                <a16:creationId xmlns:a16="http://schemas.microsoft.com/office/drawing/2014/main" id="{6816F2AA-5790-4547-9412-22D06043780B}"/>
              </a:ext>
            </a:extLst>
          </p:cNvPr>
          <p:cNvSpPr/>
          <p:nvPr userDrawn="1"/>
        </p:nvSpPr>
        <p:spPr>
          <a:xfrm>
            <a:off x="0" y="5915025"/>
            <a:ext cx="12192000" cy="942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sp>
        <p:nvSpPr>
          <p:cNvPr id="18" name="Date Placeholder 3">
            <a:extLst>
              <a:ext uri="{FF2B5EF4-FFF2-40B4-BE49-F238E27FC236}">
                <a16:creationId xmlns:a16="http://schemas.microsoft.com/office/drawing/2014/main" id="{D80097CD-0070-CF43-ABAF-3786C2005E22}"/>
              </a:ext>
            </a:extLst>
          </p:cNvPr>
          <p:cNvSpPr>
            <a:spLocks noGrp="1"/>
          </p:cNvSpPr>
          <p:nvPr>
            <p:ph type="dt" sz="half" idx="10"/>
          </p:nvPr>
        </p:nvSpPr>
        <p:spPr>
          <a:xfrm>
            <a:off x="838200" y="6356350"/>
            <a:ext cx="2743200" cy="365125"/>
          </a:xfrm>
          <a:prstGeom prst="rect">
            <a:avLst/>
          </a:prstGeom>
        </p:spPr>
        <p:txBody>
          <a:bodyPr/>
          <a:lstStyle/>
          <a:p>
            <a:fld id="{35C64F27-AE7C-7348-A8B9-4716ADC4084C}" type="datetimeFigureOut">
              <a:rPr lang="en-US" smtClean="0"/>
              <a:t>11/25/2022</a:t>
            </a:fld>
            <a:endParaRPr lang="en-US" dirty="0"/>
          </a:p>
        </p:txBody>
      </p:sp>
      <p:sp>
        <p:nvSpPr>
          <p:cNvPr id="19" name="Footer Placeholder 4">
            <a:extLst>
              <a:ext uri="{FF2B5EF4-FFF2-40B4-BE49-F238E27FC236}">
                <a16:creationId xmlns:a16="http://schemas.microsoft.com/office/drawing/2014/main" id="{39F19465-E0BE-CA46-8F7A-0FB68B7BA70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pic>
        <p:nvPicPr>
          <p:cNvPr id="20" name="Picture 19">
            <a:extLst>
              <a:ext uri="{FF2B5EF4-FFF2-40B4-BE49-F238E27FC236}">
                <a16:creationId xmlns:a16="http://schemas.microsoft.com/office/drawing/2014/main" id="{3DAB3A86-9920-924D-A014-B4C1BD1ED320}"/>
              </a:ext>
            </a:extLst>
          </p:cNvPr>
          <p:cNvPicPr>
            <a:picLocks noChangeAspect="1"/>
          </p:cNvPicPr>
          <p:nvPr userDrawn="1"/>
        </p:nvPicPr>
        <p:blipFill rotWithShape="1">
          <a:blip r:embed="rId4"/>
          <a:srcRect t="14465" b="14092"/>
          <a:stretch/>
        </p:blipFill>
        <p:spPr>
          <a:xfrm>
            <a:off x="538163" y="6072188"/>
            <a:ext cx="1454945" cy="692151"/>
          </a:xfrm>
          <a:prstGeom prst="rect">
            <a:avLst/>
          </a:prstGeom>
        </p:spPr>
      </p:pic>
      <p:sp>
        <p:nvSpPr>
          <p:cNvPr id="21" name="Slide Number Placeholder 5">
            <a:extLst>
              <a:ext uri="{FF2B5EF4-FFF2-40B4-BE49-F238E27FC236}">
                <a16:creationId xmlns:a16="http://schemas.microsoft.com/office/drawing/2014/main" id="{AF8D91EA-D4F9-B045-9E73-4DFFC1CB4FFF}"/>
              </a:ext>
            </a:extLst>
          </p:cNvPr>
          <p:cNvSpPr txBox="1">
            <a:spLocks/>
          </p:cNvSpPr>
          <p:nvPr userDrawn="1"/>
        </p:nvSpPr>
        <p:spPr>
          <a:xfrm>
            <a:off x="887134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lang="en-ZA" sz="800" b="1" kern="1200" smtClean="0">
                <a:solidFill>
                  <a:srgbClr val="00AEE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dirty="0"/>
              <a:t>An Inspiring Place To Do Business</a:t>
            </a:r>
          </a:p>
        </p:txBody>
      </p:sp>
    </p:spTree>
    <p:extLst>
      <p:ext uri="{BB962C8B-B14F-4D97-AF65-F5344CB8AC3E}">
        <p14:creationId xmlns:p14="http://schemas.microsoft.com/office/powerpoint/2010/main" val="1170080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4389437" cy="1341438"/>
          </a:xfrm>
        </p:spPr>
        <p:txBody>
          <a:bodyPr anchor="t" anchorCtr="0"/>
          <a:lstStyle>
            <a:lvl1pPr marL="0" marR="0" indent="0" algn="l" defTabSz="914400" rtl="0" eaLnBrk="1" fontAlgn="auto" latinLnBrk="0" hangingPunct="1">
              <a:lnSpc>
                <a:spcPct val="90000"/>
              </a:lnSpc>
              <a:spcBef>
                <a:spcPct val="0"/>
              </a:spcBef>
              <a:spcAft>
                <a:spcPts val="0"/>
              </a:spcAft>
              <a:buClrTx/>
              <a:buSzTx/>
              <a:buFontTx/>
              <a:buNone/>
              <a:tabLst/>
              <a:defRPr sz="3000" b="1" i="0">
                <a:solidFill>
                  <a:srgbClr val="00AEEF"/>
                </a:solidFill>
                <a:latin typeface="Helvetica Neue LT Std 75" panose="020B0604020202020204" pitchFamily="34"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Section Title Here</a:t>
            </a:r>
            <a:br>
              <a:rPr lang="en-US" dirty="0"/>
            </a:br>
            <a:r>
              <a:rPr lang="en-US" dirty="0">
                <a:solidFill>
                  <a:srgbClr val="4D4D4F"/>
                </a:solidFill>
              </a:rPr>
              <a:t>Spread Over 2 Lines</a:t>
            </a:r>
            <a:endParaRPr lang="en-US" dirty="0"/>
          </a:p>
        </p:txBody>
      </p:sp>
      <p:sp>
        <p:nvSpPr>
          <p:cNvPr id="4" name="Text Placeholder 3"/>
          <p:cNvSpPr>
            <a:spLocks noGrp="1"/>
          </p:cNvSpPr>
          <p:nvPr>
            <p:ph type="body" sz="half" idx="2" hasCustomPrompt="1"/>
          </p:nvPr>
        </p:nvSpPr>
        <p:spPr>
          <a:xfrm>
            <a:off x="839788" y="1798638"/>
            <a:ext cx="4052252" cy="4070350"/>
          </a:xfrm>
        </p:spPr>
        <p:txBody>
          <a:bodyPr>
            <a:normAutofit/>
          </a:bodyPr>
          <a:lstStyle>
            <a:lvl1pPr marL="0" indent="0" algn="just">
              <a:lnSpc>
                <a:spcPts val="2020"/>
              </a:lnSpc>
              <a:spcBef>
                <a:spcPts val="1600"/>
              </a:spcBef>
              <a:buNone/>
              <a:defRPr sz="1400" b="0" i="0">
                <a:latin typeface="Helvetica LT Std Condensed" panose="020B0506020202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5C64F27-AE7C-7348-A8B9-4716ADC4084C}" type="datetimeFigureOut">
              <a:rPr lang="en-US" smtClean="0"/>
              <a:t>11/25/2022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0598AC8-12B7-1B46-BAD3-86B4F1C8C372}" type="slidenum">
              <a:rPr lang="en-US" smtClean="0"/>
              <a:t>‹#›</a:t>
            </a:fld>
            <a:endParaRPr lang="en-US" dirty="0"/>
          </a:p>
        </p:txBody>
      </p:sp>
      <p:pic>
        <p:nvPicPr>
          <p:cNvPr id="9" name="Picture 8">
            <a:extLst>
              <a:ext uri="{FF2B5EF4-FFF2-40B4-BE49-F238E27FC236}">
                <a16:creationId xmlns:a16="http://schemas.microsoft.com/office/drawing/2014/main" id="{9D40AF09-58AC-724C-81FE-752B7AAB3992}"/>
              </a:ext>
            </a:extLst>
          </p:cNvPr>
          <p:cNvPicPr>
            <a:picLocks noChangeAspect="1"/>
          </p:cNvPicPr>
          <p:nvPr userDrawn="1"/>
        </p:nvPicPr>
        <p:blipFill rotWithShape="1">
          <a:blip r:embed="rId2"/>
          <a:srcRect l="31984" t="18085" r="13308" b="19638"/>
          <a:stretch/>
        </p:blipFill>
        <p:spPr>
          <a:xfrm>
            <a:off x="5229225" y="457200"/>
            <a:ext cx="6343650" cy="5411788"/>
          </a:xfrm>
          <a:prstGeom prst="rect">
            <a:avLst/>
          </a:prstGeom>
        </p:spPr>
      </p:pic>
    </p:spTree>
    <p:extLst>
      <p:ext uri="{BB962C8B-B14F-4D97-AF65-F5344CB8AC3E}">
        <p14:creationId xmlns:p14="http://schemas.microsoft.com/office/powerpoint/2010/main" val="128137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79464"/>
          </a:xfrm>
        </p:spPr>
        <p:txBody>
          <a:bodyPr anchor="t" anchorCtr="0">
            <a:normAutofit/>
          </a:bodyPr>
          <a:lstStyle>
            <a:lvl1pPr>
              <a:defRPr sz="3000" b="1" i="0">
                <a:solidFill>
                  <a:srgbClr val="00AEEF"/>
                </a:solidFill>
                <a:latin typeface="Helvetica Neue LT Std 75" panose="020B0604020202020204" pitchFamily="34" charset="77"/>
              </a:defRPr>
            </a:lvl1pPr>
          </a:lstStyle>
          <a:p>
            <a:r>
              <a:rPr lang="en-US" dirty="0"/>
              <a:t>Click to edit Master title style</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5C64F27-AE7C-7348-A8B9-4716ADC4084C}" type="datetimeFigureOut">
              <a:rPr lang="en-US" smtClean="0"/>
              <a:t>11/25/2022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0598AC8-12B7-1B46-BAD3-86B4F1C8C372}" type="slidenum">
              <a:rPr lang="en-US" smtClean="0"/>
              <a:t>‹#›</a:t>
            </a:fld>
            <a:endParaRPr lang="en-US" dirty="0"/>
          </a:p>
        </p:txBody>
      </p:sp>
      <p:sp>
        <p:nvSpPr>
          <p:cNvPr id="11" name="Rectangle 10">
            <a:extLst>
              <a:ext uri="{FF2B5EF4-FFF2-40B4-BE49-F238E27FC236}">
                <a16:creationId xmlns:a16="http://schemas.microsoft.com/office/drawing/2014/main" id="{7B4B065B-CE7B-0648-94BA-BF365DF813A6}"/>
              </a:ext>
            </a:extLst>
          </p:cNvPr>
          <p:cNvSpPr/>
          <p:nvPr userDrawn="1"/>
        </p:nvSpPr>
        <p:spPr>
          <a:xfrm>
            <a:off x="0" y="5915025"/>
            <a:ext cx="12192000" cy="942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pic>
        <p:nvPicPr>
          <p:cNvPr id="12" name="Picture 11">
            <a:extLst>
              <a:ext uri="{FF2B5EF4-FFF2-40B4-BE49-F238E27FC236}">
                <a16:creationId xmlns:a16="http://schemas.microsoft.com/office/drawing/2014/main" id="{E67E5471-4AEC-C746-BA1B-5B21077292C2}"/>
              </a:ext>
            </a:extLst>
          </p:cNvPr>
          <p:cNvPicPr>
            <a:picLocks noChangeAspect="1"/>
          </p:cNvPicPr>
          <p:nvPr userDrawn="1"/>
        </p:nvPicPr>
        <p:blipFill rotWithShape="1">
          <a:blip r:embed="rId2"/>
          <a:srcRect t="14465" b="14092"/>
          <a:stretch/>
        </p:blipFill>
        <p:spPr>
          <a:xfrm>
            <a:off x="538163" y="6072188"/>
            <a:ext cx="1454945" cy="692151"/>
          </a:xfrm>
          <a:prstGeom prst="rect">
            <a:avLst/>
          </a:prstGeom>
        </p:spPr>
      </p:pic>
      <p:sp>
        <p:nvSpPr>
          <p:cNvPr id="13" name="Slide Number Placeholder 5">
            <a:extLst>
              <a:ext uri="{FF2B5EF4-FFF2-40B4-BE49-F238E27FC236}">
                <a16:creationId xmlns:a16="http://schemas.microsoft.com/office/drawing/2014/main" id="{9B2B278D-6278-F34F-8096-BCA68606541A}"/>
              </a:ext>
            </a:extLst>
          </p:cNvPr>
          <p:cNvSpPr txBox="1">
            <a:spLocks/>
          </p:cNvSpPr>
          <p:nvPr userDrawn="1"/>
        </p:nvSpPr>
        <p:spPr>
          <a:xfrm>
            <a:off x="887134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lang="en-ZA" sz="800" b="1" kern="1200" smtClean="0">
                <a:solidFill>
                  <a:srgbClr val="00AEE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dirty="0"/>
              <a:t>An Inspiring Place To Do Business</a:t>
            </a:r>
          </a:p>
        </p:txBody>
      </p:sp>
      <p:pic>
        <p:nvPicPr>
          <p:cNvPr id="15" name="Picture 14">
            <a:extLst>
              <a:ext uri="{FF2B5EF4-FFF2-40B4-BE49-F238E27FC236}">
                <a16:creationId xmlns:a16="http://schemas.microsoft.com/office/drawing/2014/main" id="{4A5D6F43-1B98-BE44-93B9-033C6957385B}"/>
              </a:ext>
            </a:extLst>
          </p:cNvPr>
          <p:cNvPicPr>
            <a:picLocks noChangeAspect="1"/>
          </p:cNvPicPr>
          <p:nvPr userDrawn="1"/>
        </p:nvPicPr>
        <p:blipFill rotWithShape="1">
          <a:blip r:embed="rId3"/>
          <a:srcRect t="10139" b="7799"/>
          <a:stretch/>
        </p:blipFill>
        <p:spPr>
          <a:xfrm>
            <a:off x="6629400" y="1235765"/>
            <a:ext cx="5272510" cy="4542736"/>
          </a:xfrm>
          <a:prstGeom prst="rect">
            <a:avLst/>
          </a:prstGeom>
        </p:spPr>
      </p:pic>
    </p:spTree>
    <p:extLst>
      <p:ext uri="{BB962C8B-B14F-4D97-AF65-F5344CB8AC3E}">
        <p14:creationId xmlns:p14="http://schemas.microsoft.com/office/powerpoint/2010/main" val="1031392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647702"/>
          </a:xfrm>
        </p:spPr>
        <p:txBody>
          <a:bodyPr anchor="t" anchorCtr="0">
            <a:normAutofit/>
          </a:bodyPr>
          <a:lstStyle>
            <a:lvl1pPr>
              <a:defRPr sz="3600">
                <a:solidFill>
                  <a:srgbClr val="00AEEF"/>
                </a:solidFill>
                <a:latin typeface="Helvetica Neue LT Std 77 Bold C" panose="020B0706030502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t" anchorCtr="0"/>
          <a:lstStyle>
            <a:lvl1pPr marL="0" indent="0">
              <a:buNone/>
              <a:defRPr sz="2400" b="0" i="0">
                <a:solidFill>
                  <a:srgbClr val="4D4D4F"/>
                </a:solidFill>
                <a:latin typeface="Helvetica LT Std Condensed" panose="020B05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solidFill>
                  <a:srgbClr val="4D4D4F"/>
                </a:solidFill>
                <a:latin typeface="Helvetica LT Std Condensed" panose="020B0506020202030204" pitchFamily="34" charset="0"/>
              </a:defRPr>
            </a:lvl1pPr>
            <a:lvl2pPr>
              <a:defRPr b="0" i="0">
                <a:solidFill>
                  <a:srgbClr val="4D4D4F"/>
                </a:solidFill>
                <a:latin typeface="Helvetica LT Std Condensed" panose="020B0506020202030204" pitchFamily="34" charset="0"/>
              </a:defRPr>
            </a:lvl2pPr>
            <a:lvl3pPr>
              <a:defRPr b="0" i="0">
                <a:solidFill>
                  <a:srgbClr val="4D4D4F"/>
                </a:solidFill>
                <a:latin typeface="Helvetica LT Std Condensed" panose="020B0506020202030204" pitchFamily="34" charset="0"/>
              </a:defRPr>
            </a:lvl3pPr>
            <a:lvl4pPr>
              <a:defRPr b="0" i="0">
                <a:solidFill>
                  <a:srgbClr val="4D4D4F"/>
                </a:solidFill>
                <a:latin typeface="Helvetica LT Std Condensed" panose="020B0506020202030204" pitchFamily="34" charset="0"/>
              </a:defRPr>
            </a:lvl4pPr>
            <a:lvl5pPr>
              <a:defRPr b="0" i="0">
                <a:solidFill>
                  <a:srgbClr val="4D4D4F"/>
                </a:solidFill>
                <a:latin typeface="Helvetica LT Std Condensed"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t" anchorCtr="0"/>
          <a:lstStyle>
            <a:lvl1pPr marL="0" indent="0">
              <a:buNone/>
              <a:defRPr sz="2400" b="0" i="0">
                <a:solidFill>
                  <a:srgbClr val="4D4D4F"/>
                </a:solidFill>
                <a:latin typeface="Helvetica LT Std Condensed" panose="020B05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solidFill>
                  <a:srgbClr val="4D4D4F"/>
                </a:solidFill>
                <a:latin typeface="Helvetica LT Std Condensed" panose="020B0506020202030204" pitchFamily="34" charset="0"/>
              </a:defRPr>
            </a:lvl1pPr>
            <a:lvl2pPr>
              <a:defRPr b="0" i="0">
                <a:solidFill>
                  <a:srgbClr val="4D4D4F"/>
                </a:solidFill>
                <a:latin typeface="Helvetica LT Std Condensed" panose="020B0506020202030204" pitchFamily="34" charset="0"/>
              </a:defRPr>
            </a:lvl2pPr>
            <a:lvl3pPr>
              <a:defRPr b="0" i="0">
                <a:solidFill>
                  <a:srgbClr val="4D4D4F"/>
                </a:solidFill>
                <a:latin typeface="Helvetica LT Std Condensed" panose="020B0506020202030204" pitchFamily="34" charset="0"/>
              </a:defRPr>
            </a:lvl3pPr>
            <a:lvl4pPr>
              <a:defRPr b="0" i="0">
                <a:solidFill>
                  <a:srgbClr val="4D4D4F"/>
                </a:solidFill>
                <a:latin typeface="Helvetica LT Std Condensed" panose="020B0506020202030204" pitchFamily="34" charset="0"/>
              </a:defRPr>
            </a:lvl4pPr>
            <a:lvl5pPr>
              <a:defRPr b="0" i="0">
                <a:solidFill>
                  <a:srgbClr val="4D4D4F"/>
                </a:solidFill>
                <a:latin typeface="Helvetica LT Std Condensed"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5C64F27-AE7C-7348-A8B9-4716ADC4084C}" type="datetimeFigureOut">
              <a:rPr lang="en-US" smtClean="0"/>
              <a:t>11/25/2022</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0598AC8-12B7-1B46-BAD3-86B4F1C8C372}" type="slidenum">
              <a:rPr lang="en-US" smtClean="0"/>
              <a:t>‹#›</a:t>
            </a:fld>
            <a:endParaRPr lang="en-US" dirty="0"/>
          </a:p>
        </p:txBody>
      </p:sp>
      <p:sp>
        <p:nvSpPr>
          <p:cNvPr id="10" name="Rectangle 9">
            <a:extLst>
              <a:ext uri="{FF2B5EF4-FFF2-40B4-BE49-F238E27FC236}">
                <a16:creationId xmlns:a16="http://schemas.microsoft.com/office/drawing/2014/main" id="{4FEE5958-0C8A-AB48-B9CF-582D853B5D2B}"/>
              </a:ext>
            </a:extLst>
          </p:cNvPr>
          <p:cNvSpPr/>
          <p:nvPr userDrawn="1"/>
        </p:nvSpPr>
        <p:spPr>
          <a:xfrm>
            <a:off x="0" y="5915025"/>
            <a:ext cx="12192000" cy="942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sp>
        <p:nvSpPr>
          <p:cNvPr id="11" name="Slide Number Placeholder 5">
            <a:extLst>
              <a:ext uri="{FF2B5EF4-FFF2-40B4-BE49-F238E27FC236}">
                <a16:creationId xmlns:a16="http://schemas.microsoft.com/office/drawing/2014/main" id="{A32ED46E-E94E-4749-9AAA-6CD41A0C9F9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lang="en-ZA" sz="800" b="1" kern="1200" smtClean="0">
                <a:solidFill>
                  <a:srgbClr val="00AEE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dirty="0"/>
              <a:t>An Inspiring Place To Do Business</a:t>
            </a:r>
          </a:p>
        </p:txBody>
      </p:sp>
      <p:pic>
        <p:nvPicPr>
          <p:cNvPr id="12" name="Picture 11">
            <a:extLst>
              <a:ext uri="{FF2B5EF4-FFF2-40B4-BE49-F238E27FC236}">
                <a16:creationId xmlns:a16="http://schemas.microsoft.com/office/drawing/2014/main" id="{58472F23-AD44-6340-B0CF-40CA5E119170}"/>
              </a:ext>
            </a:extLst>
          </p:cNvPr>
          <p:cNvPicPr>
            <a:picLocks noChangeAspect="1"/>
          </p:cNvPicPr>
          <p:nvPr userDrawn="1"/>
        </p:nvPicPr>
        <p:blipFill rotWithShape="1">
          <a:blip r:embed="rId2"/>
          <a:srcRect t="14465" b="14092"/>
          <a:stretch/>
        </p:blipFill>
        <p:spPr>
          <a:xfrm>
            <a:off x="838200" y="6072188"/>
            <a:ext cx="1454945" cy="692151"/>
          </a:xfrm>
          <a:prstGeom prst="rect">
            <a:avLst/>
          </a:prstGeom>
        </p:spPr>
      </p:pic>
      <p:sp>
        <p:nvSpPr>
          <p:cNvPr id="13" name="Rectangle 12">
            <a:extLst>
              <a:ext uri="{FF2B5EF4-FFF2-40B4-BE49-F238E27FC236}">
                <a16:creationId xmlns:a16="http://schemas.microsoft.com/office/drawing/2014/main" id="{4FEBE2E6-08BF-CB4B-BEE7-94457D1CFC93}"/>
              </a:ext>
            </a:extLst>
          </p:cNvPr>
          <p:cNvSpPr/>
          <p:nvPr userDrawn="1"/>
        </p:nvSpPr>
        <p:spPr>
          <a:xfrm>
            <a:off x="0" y="5915025"/>
            <a:ext cx="12192000" cy="942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pic>
        <p:nvPicPr>
          <p:cNvPr id="14" name="Picture 13">
            <a:extLst>
              <a:ext uri="{FF2B5EF4-FFF2-40B4-BE49-F238E27FC236}">
                <a16:creationId xmlns:a16="http://schemas.microsoft.com/office/drawing/2014/main" id="{83B08438-53EC-504E-9690-B32A234446DB}"/>
              </a:ext>
            </a:extLst>
          </p:cNvPr>
          <p:cNvPicPr>
            <a:picLocks noChangeAspect="1"/>
          </p:cNvPicPr>
          <p:nvPr userDrawn="1"/>
        </p:nvPicPr>
        <p:blipFill rotWithShape="1">
          <a:blip r:embed="rId2"/>
          <a:srcRect t="14465" b="14092"/>
          <a:stretch/>
        </p:blipFill>
        <p:spPr>
          <a:xfrm>
            <a:off x="538163" y="6072188"/>
            <a:ext cx="1454945" cy="692151"/>
          </a:xfrm>
          <a:prstGeom prst="rect">
            <a:avLst/>
          </a:prstGeom>
        </p:spPr>
      </p:pic>
      <p:sp>
        <p:nvSpPr>
          <p:cNvPr id="15" name="Slide Number Placeholder 5">
            <a:extLst>
              <a:ext uri="{FF2B5EF4-FFF2-40B4-BE49-F238E27FC236}">
                <a16:creationId xmlns:a16="http://schemas.microsoft.com/office/drawing/2014/main" id="{A497F0EC-7244-8240-97E2-449D289B5465}"/>
              </a:ext>
            </a:extLst>
          </p:cNvPr>
          <p:cNvSpPr txBox="1">
            <a:spLocks/>
          </p:cNvSpPr>
          <p:nvPr userDrawn="1"/>
        </p:nvSpPr>
        <p:spPr>
          <a:xfrm>
            <a:off x="887134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lang="en-ZA" sz="800" b="1" kern="1200" smtClean="0">
                <a:solidFill>
                  <a:srgbClr val="00AEE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dirty="0"/>
              <a:t>An Inspiring Place To Do Business</a:t>
            </a:r>
          </a:p>
        </p:txBody>
      </p:sp>
    </p:spTree>
    <p:extLst>
      <p:ext uri="{BB962C8B-B14F-4D97-AF65-F5344CB8AC3E}">
        <p14:creationId xmlns:p14="http://schemas.microsoft.com/office/powerpoint/2010/main" val="129648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A56AE1-EDF8-FE40-9A8D-3387E626D8A5}"/>
              </a:ext>
            </a:extLst>
          </p:cNvPr>
          <p:cNvPicPr>
            <a:picLocks noChangeAspect="1"/>
          </p:cNvPicPr>
          <p:nvPr userDrawn="1"/>
        </p:nvPicPr>
        <p:blipFill rotWithShape="1">
          <a:blip r:embed="rId2"/>
          <a:srcRect t="7693" r="1145" b="8838"/>
          <a:stretch/>
        </p:blipFill>
        <p:spPr>
          <a:xfrm>
            <a:off x="-1" y="-1"/>
            <a:ext cx="12192001" cy="6858001"/>
          </a:xfrm>
          <a:prstGeom prst="rect">
            <a:avLst/>
          </a:prstGeom>
        </p:spPr>
      </p:pic>
      <p:sp>
        <p:nvSpPr>
          <p:cNvPr id="11" name="Slide Number Placeholder 5">
            <a:extLst>
              <a:ext uri="{FF2B5EF4-FFF2-40B4-BE49-F238E27FC236}">
                <a16:creationId xmlns:a16="http://schemas.microsoft.com/office/drawing/2014/main" id="{C0F171B4-AACE-764B-8A39-421FBA32DFD7}"/>
              </a:ext>
            </a:extLst>
          </p:cNvPr>
          <p:cNvSpPr txBox="1">
            <a:spLocks/>
          </p:cNvSpPr>
          <p:nvPr userDrawn="1"/>
        </p:nvSpPr>
        <p:spPr>
          <a:xfrm>
            <a:off x="887134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lang="en-ZA" sz="800" b="1" kern="1200" smtClean="0">
                <a:solidFill>
                  <a:srgbClr val="00AEE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dirty="0">
                <a:solidFill>
                  <a:schemeClr val="bg1"/>
                </a:solidFill>
              </a:rPr>
              <a:t>An Inspiring Place To Do Business</a:t>
            </a:r>
          </a:p>
        </p:txBody>
      </p:sp>
      <p:pic>
        <p:nvPicPr>
          <p:cNvPr id="16" name="Picture 15">
            <a:extLst>
              <a:ext uri="{FF2B5EF4-FFF2-40B4-BE49-F238E27FC236}">
                <a16:creationId xmlns:a16="http://schemas.microsoft.com/office/drawing/2014/main" id="{795DE8A5-C07B-D04F-8C5C-3C060C1DE904}"/>
              </a:ext>
            </a:extLst>
          </p:cNvPr>
          <p:cNvPicPr>
            <a:picLocks noChangeAspect="1"/>
          </p:cNvPicPr>
          <p:nvPr userDrawn="1"/>
        </p:nvPicPr>
        <p:blipFill rotWithShape="1">
          <a:blip r:embed="rId3"/>
          <a:srcRect t="20329" b="14227"/>
          <a:stretch/>
        </p:blipFill>
        <p:spPr>
          <a:xfrm>
            <a:off x="503019" y="6117021"/>
            <a:ext cx="1490089" cy="649356"/>
          </a:xfrm>
          <a:prstGeom prst="rect">
            <a:avLst/>
          </a:prstGeom>
        </p:spPr>
      </p:pic>
    </p:spTree>
    <p:extLst>
      <p:ext uri="{BB962C8B-B14F-4D97-AF65-F5344CB8AC3E}">
        <p14:creationId xmlns:p14="http://schemas.microsoft.com/office/powerpoint/2010/main" val="144787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A56AE1-EDF8-FE40-9A8D-3387E626D8A5}"/>
              </a:ext>
            </a:extLst>
          </p:cNvPr>
          <p:cNvPicPr>
            <a:picLocks noChangeAspect="1"/>
          </p:cNvPicPr>
          <p:nvPr userDrawn="1"/>
        </p:nvPicPr>
        <p:blipFill rotWithShape="1">
          <a:blip r:embed="rId2"/>
          <a:srcRect l="2807" t="15187"/>
          <a:stretch/>
        </p:blipFill>
        <p:spPr>
          <a:xfrm>
            <a:off x="-1" y="0"/>
            <a:ext cx="12192001" cy="7092777"/>
          </a:xfrm>
          <a:prstGeom prst="rect">
            <a:avLst/>
          </a:prstGeom>
        </p:spPr>
      </p:pic>
      <p:sp>
        <p:nvSpPr>
          <p:cNvPr id="11" name="Slide Number Placeholder 5">
            <a:extLst>
              <a:ext uri="{FF2B5EF4-FFF2-40B4-BE49-F238E27FC236}">
                <a16:creationId xmlns:a16="http://schemas.microsoft.com/office/drawing/2014/main" id="{C0F171B4-AACE-764B-8A39-421FBA32DFD7}"/>
              </a:ext>
            </a:extLst>
          </p:cNvPr>
          <p:cNvSpPr txBox="1">
            <a:spLocks/>
          </p:cNvSpPr>
          <p:nvPr userDrawn="1"/>
        </p:nvSpPr>
        <p:spPr>
          <a:xfrm>
            <a:off x="887134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lang="en-ZA" sz="800" b="1" kern="1200" smtClean="0">
                <a:solidFill>
                  <a:srgbClr val="00AEE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dirty="0">
                <a:solidFill>
                  <a:srgbClr val="00AEEF"/>
                </a:solidFill>
              </a:rPr>
              <a:t>An Inspiring Place To Do Business</a:t>
            </a:r>
          </a:p>
        </p:txBody>
      </p:sp>
      <p:pic>
        <p:nvPicPr>
          <p:cNvPr id="16" name="Picture 15">
            <a:extLst>
              <a:ext uri="{FF2B5EF4-FFF2-40B4-BE49-F238E27FC236}">
                <a16:creationId xmlns:a16="http://schemas.microsoft.com/office/drawing/2014/main" id="{795DE8A5-C07B-D04F-8C5C-3C060C1DE904}"/>
              </a:ext>
            </a:extLst>
          </p:cNvPr>
          <p:cNvPicPr>
            <a:picLocks noChangeAspect="1"/>
          </p:cNvPicPr>
          <p:nvPr userDrawn="1"/>
        </p:nvPicPr>
        <p:blipFill rotWithShape="1">
          <a:blip r:embed="rId3"/>
          <a:srcRect t="20329" b="14227"/>
          <a:stretch/>
        </p:blipFill>
        <p:spPr>
          <a:xfrm>
            <a:off x="503019" y="6117021"/>
            <a:ext cx="1490089" cy="649356"/>
          </a:xfrm>
          <a:prstGeom prst="rect">
            <a:avLst/>
          </a:prstGeom>
        </p:spPr>
      </p:pic>
    </p:spTree>
    <p:extLst>
      <p:ext uri="{BB962C8B-B14F-4D97-AF65-F5344CB8AC3E}">
        <p14:creationId xmlns:p14="http://schemas.microsoft.com/office/powerpoint/2010/main" val="2568069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5C64F27-AE7C-7348-A8B9-4716ADC4084C}" type="datetimeFigureOut">
              <a:rPr lang="en-US" smtClean="0"/>
              <a:t>11/25/2022</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0598AC8-12B7-1B46-BAD3-86B4F1C8C372}" type="slidenum">
              <a:rPr lang="en-US" smtClean="0"/>
              <a:t>‹#›</a:t>
            </a:fld>
            <a:endParaRPr lang="en-US" dirty="0"/>
          </a:p>
        </p:txBody>
      </p:sp>
      <p:sp>
        <p:nvSpPr>
          <p:cNvPr id="5" name="Rectangle 4">
            <a:extLst>
              <a:ext uri="{FF2B5EF4-FFF2-40B4-BE49-F238E27FC236}">
                <a16:creationId xmlns:a16="http://schemas.microsoft.com/office/drawing/2014/main" id="{86101DBE-B5CE-7C48-8898-A404A8C7BC26}"/>
              </a:ext>
            </a:extLst>
          </p:cNvPr>
          <p:cNvSpPr/>
          <p:nvPr userDrawn="1"/>
        </p:nvSpPr>
        <p:spPr>
          <a:xfrm>
            <a:off x="0" y="5915025"/>
            <a:ext cx="12192000" cy="942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pic>
        <p:nvPicPr>
          <p:cNvPr id="6" name="Picture 5">
            <a:extLst>
              <a:ext uri="{FF2B5EF4-FFF2-40B4-BE49-F238E27FC236}">
                <a16:creationId xmlns:a16="http://schemas.microsoft.com/office/drawing/2014/main" id="{96767282-98CD-F248-9CA7-4A8EF52B165F}"/>
              </a:ext>
            </a:extLst>
          </p:cNvPr>
          <p:cNvPicPr>
            <a:picLocks noChangeAspect="1"/>
          </p:cNvPicPr>
          <p:nvPr userDrawn="1"/>
        </p:nvPicPr>
        <p:blipFill rotWithShape="1">
          <a:blip r:embed="rId2"/>
          <a:srcRect t="14465" b="14092"/>
          <a:stretch/>
        </p:blipFill>
        <p:spPr>
          <a:xfrm>
            <a:off x="538163" y="6072188"/>
            <a:ext cx="1454945" cy="692151"/>
          </a:xfrm>
          <a:prstGeom prst="rect">
            <a:avLst/>
          </a:prstGeom>
        </p:spPr>
      </p:pic>
      <p:sp>
        <p:nvSpPr>
          <p:cNvPr id="7" name="Slide Number Placeholder 5">
            <a:extLst>
              <a:ext uri="{FF2B5EF4-FFF2-40B4-BE49-F238E27FC236}">
                <a16:creationId xmlns:a16="http://schemas.microsoft.com/office/drawing/2014/main" id="{A7A70A49-4C65-1349-9CDE-28E04E4E49B4}"/>
              </a:ext>
            </a:extLst>
          </p:cNvPr>
          <p:cNvSpPr txBox="1">
            <a:spLocks/>
          </p:cNvSpPr>
          <p:nvPr userDrawn="1"/>
        </p:nvSpPr>
        <p:spPr>
          <a:xfrm>
            <a:off x="887134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lang="en-ZA" sz="800" b="1" kern="1200" smtClean="0">
                <a:solidFill>
                  <a:srgbClr val="00AEE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dirty="0"/>
              <a:t>An Inspiring Place To Do Business</a:t>
            </a:r>
          </a:p>
        </p:txBody>
      </p:sp>
    </p:spTree>
    <p:extLst>
      <p:ext uri="{BB962C8B-B14F-4D97-AF65-F5344CB8AC3E}">
        <p14:creationId xmlns:p14="http://schemas.microsoft.com/office/powerpoint/2010/main" val="122938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79554A7-5845-6E4B-B56F-B33DF7D58765}"/>
              </a:ext>
            </a:extLst>
          </p:cNvPr>
          <p:cNvSpPr/>
          <p:nvPr userDrawn="1"/>
        </p:nvSpPr>
        <p:spPr>
          <a:xfrm>
            <a:off x="0" y="5915025"/>
            <a:ext cx="12192000" cy="942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64F27-AE7C-7348-A8B9-4716ADC4084C}" type="datetimeFigureOut">
              <a:rPr lang="en-US" smtClean="0"/>
              <a:t>11/25/2022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lang="en-ZA" sz="800" b="1" smtClean="0">
                <a:solidFill>
                  <a:srgbClr val="00AEEF"/>
                </a:solidFill>
              </a:defRPr>
            </a:lvl1pPr>
          </a:lstStyle>
          <a:p>
            <a:endParaRPr lang="en-ZA" dirty="0"/>
          </a:p>
        </p:txBody>
      </p:sp>
      <p:sp>
        <p:nvSpPr>
          <p:cNvPr id="17" name="Rectangle 16">
            <a:extLst>
              <a:ext uri="{FF2B5EF4-FFF2-40B4-BE49-F238E27FC236}">
                <a16:creationId xmlns:a16="http://schemas.microsoft.com/office/drawing/2014/main" id="{DF1AE7EE-7370-2545-8540-A85E91B47C34}"/>
              </a:ext>
            </a:extLst>
          </p:cNvPr>
          <p:cNvSpPr/>
          <p:nvPr userDrawn="1"/>
        </p:nvSpPr>
        <p:spPr>
          <a:xfrm>
            <a:off x="0" y="5915025"/>
            <a:ext cx="12192000" cy="942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pic>
        <p:nvPicPr>
          <p:cNvPr id="18" name="Picture 17">
            <a:extLst>
              <a:ext uri="{FF2B5EF4-FFF2-40B4-BE49-F238E27FC236}">
                <a16:creationId xmlns:a16="http://schemas.microsoft.com/office/drawing/2014/main" id="{4C88F119-DFAB-3E44-B0C2-2167A948E9C6}"/>
              </a:ext>
            </a:extLst>
          </p:cNvPr>
          <p:cNvPicPr>
            <a:picLocks noChangeAspect="1"/>
          </p:cNvPicPr>
          <p:nvPr userDrawn="1"/>
        </p:nvPicPr>
        <p:blipFill rotWithShape="1">
          <a:blip r:embed="rId15"/>
          <a:srcRect t="14465" b="14092"/>
          <a:stretch/>
        </p:blipFill>
        <p:spPr>
          <a:xfrm>
            <a:off x="538163" y="6072188"/>
            <a:ext cx="1454945" cy="692151"/>
          </a:xfrm>
          <a:prstGeom prst="rect">
            <a:avLst/>
          </a:prstGeom>
        </p:spPr>
      </p:pic>
      <p:sp>
        <p:nvSpPr>
          <p:cNvPr id="19" name="Slide Number Placeholder 5">
            <a:extLst>
              <a:ext uri="{FF2B5EF4-FFF2-40B4-BE49-F238E27FC236}">
                <a16:creationId xmlns:a16="http://schemas.microsoft.com/office/drawing/2014/main" id="{EAF5B057-0AAC-304C-85AC-AC59FC0DA88C}"/>
              </a:ext>
            </a:extLst>
          </p:cNvPr>
          <p:cNvSpPr txBox="1">
            <a:spLocks/>
          </p:cNvSpPr>
          <p:nvPr userDrawn="1"/>
        </p:nvSpPr>
        <p:spPr>
          <a:xfrm>
            <a:off x="887134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lang="en-ZA" sz="800" b="1" kern="1200" smtClean="0">
                <a:solidFill>
                  <a:srgbClr val="00AEE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dirty="0"/>
              <a:t>An Inspiring Place To Do Business</a:t>
            </a:r>
          </a:p>
        </p:txBody>
      </p:sp>
    </p:spTree>
    <p:extLst>
      <p:ext uri="{BB962C8B-B14F-4D97-AF65-F5344CB8AC3E}">
        <p14:creationId xmlns:p14="http://schemas.microsoft.com/office/powerpoint/2010/main" val="315112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6" r:id="rId4"/>
    <p:sldLayoutId id="2147483652" r:id="rId5"/>
    <p:sldLayoutId id="2147483653" r:id="rId6"/>
    <p:sldLayoutId id="2147483654" r:id="rId7"/>
    <p:sldLayoutId id="2147483663" r:id="rId8"/>
    <p:sldLayoutId id="2147483655" r:id="rId9"/>
    <p:sldLayoutId id="2147483665" r:id="rId10"/>
    <p:sldLayoutId id="2147483662" r:id="rId11"/>
    <p:sldLayoutId id="2147483664" r:id="rId12"/>
    <p:sldLayoutId id="2147483666" r:id="rId13"/>
  </p:sldLayoutIdLst>
  <p:txStyles>
    <p:titleStyle>
      <a:lvl1pPr algn="l" defTabSz="914400" rtl="0" eaLnBrk="1" latinLnBrk="0" hangingPunct="1">
        <a:lnSpc>
          <a:spcPct val="90000"/>
        </a:lnSpc>
        <a:spcBef>
          <a:spcPct val="0"/>
        </a:spcBef>
        <a:buNone/>
        <a:defRPr sz="4400" kern="1200">
          <a:solidFill>
            <a:srgbClr val="00AEEF"/>
          </a:solidFill>
          <a:latin typeface="Helvetica Neue LT Std 77 Bold C" panose="020B07060305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1.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s>
</file>

<file path=ppt/slides/_rels/slide12.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1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chart" Target="../charts/chart40.xml"/><Relationship Id="rId7" Type="http://schemas.openxmlformats.org/officeDocument/2006/relationships/chart" Target="../charts/chart44.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chart" Target="../charts/chart43.xml"/><Relationship Id="rId5" Type="http://schemas.openxmlformats.org/officeDocument/2006/relationships/chart" Target="../charts/chart42.xml"/><Relationship Id="rId4" Type="http://schemas.openxmlformats.org/officeDocument/2006/relationships/chart" Target="../charts/chart41.xml"/></Relationships>
</file>

<file path=ppt/slides/_rels/slide14.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chart" Target="../charts/chart49.xml"/><Relationship Id="rId5" Type="http://schemas.openxmlformats.org/officeDocument/2006/relationships/chart" Target="../charts/chart48.xml"/><Relationship Id="rId4" Type="http://schemas.openxmlformats.org/officeDocument/2006/relationships/chart" Target="../charts/chart47.xml"/></Relationships>
</file>

<file path=ppt/slides/_rels/slide15.xml.rels><?xml version="1.0" encoding="UTF-8" standalone="yes"?>
<Relationships xmlns="http://schemas.openxmlformats.org/package/2006/relationships"><Relationship Id="rId8" Type="http://schemas.openxmlformats.org/officeDocument/2006/relationships/chart" Target="../charts/chart55.xml"/><Relationship Id="rId3" Type="http://schemas.openxmlformats.org/officeDocument/2006/relationships/chart" Target="../charts/chart50.xml"/><Relationship Id="rId7" Type="http://schemas.openxmlformats.org/officeDocument/2006/relationships/chart" Target="../charts/chart54.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chart" Target="../charts/chart59.xml"/><Relationship Id="rId5" Type="http://schemas.openxmlformats.org/officeDocument/2006/relationships/chart" Target="../charts/chart58.xml"/><Relationship Id="rId4" Type="http://schemas.openxmlformats.org/officeDocument/2006/relationships/chart" Target="../charts/chart57.xml"/></Relationships>
</file>

<file path=ppt/slides/_rels/slide17.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9.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chart" Target="../charts/chart20.xml"/><Relationship Id="rId7" Type="http://schemas.openxmlformats.org/officeDocument/2006/relationships/chart" Target="../charts/chart24.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9"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B8EBE6F-AE8D-9049-A891-8943C830B992}"/>
              </a:ext>
            </a:extLst>
          </p:cNvPr>
          <p:cNvSpPr txBox="1"/>
          <p:nvPr/>
        </p:nvSpPr>
        <p:spPr>
          <a:xfrm>
            <a:off x="800100" y="190501"/>
            <a:ext cx="3333749" cy="2486024"/>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300" b="1" dirty="0">
                <a:solidFill>
                  <a:schemeClr val="bg1"/>
                </a:solidFill>
                <a:latin typeface="Helvetica LT Std Condensed" panose="020B0506020202030204"/>
                <a:ea typeface="+mj-ea"/>
                <a:cs typeface="+mj-cs"/>
              </a:rPr>
              <a:t>Cape Karoo </a:t>
            </a:r>
          </a:p>
          <a:p>
            <a:pPr algn="ctr">
              <a:lnSpc>
                <a:spcPct val="90000"/>
              </a:lnSpc>
              <a:spcBef>
                <a:spcPct val="0"/>
              </a:spcBef>
              <a:spcAft>
                <a:spcPts val="600"/>
              </a:spcAft>
            </a:pPr>
            <a:r>
              <a:rPr lang="en-US" sz="3300" b="1" dirty="0">
                <a:solidFill>
                  <a:schemeClr val="bg1"/>
                </a:solidFill>
                <a:latin typeface="Helvetica LT Std Condensed" panose="020B0506020202030204"/>
                <a:ea typeface="+mj-ea"/>
                <a:cs typeface="+mj-cs"/>
              </a:rPr>
              <a:t>Tourism Trends</a:t>
            </a:r>
          </a:p>
          <a:p>
            <a:pPr algn="ctr">
              <a:lnSpc>
                <a:spcPct val="90000"/>
              </a:lnSpc>
              <a:spcBef>
                <a:spcPct val="0"/>
              </a:spcBef>
              <a:spcAft>
                <a:spcPts val="600"/>
              </a:spcAft>
            </a:pPr>
            <a:r>
              <a:rPr lang="en-US" sz="3300" b="1" dirty="0">
                <a:solidFill>
                  <a:schemeClr val="bg1"/>
                </a:solidFill>
                <a:latin typeface="Helvetica LT Std Condensed" panose="020B0506020202030204"/>
                <a:ea typeface="+mj-ea"/>
                <a:cs typeface="+mj-cs"/>
              </a:rPr>
              <a:t>January – June 2022</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0013" y="6023022"/>
            <a:ext cx="1499717" cy="688681"/>
          </a:xfrm>
          <a:prstGeom prst="rect">
            <a:avLst/>
          </a:prstGeom>
        </p:spPr>
      </p:pic>
    </p:spTree>
    <p:extLst>
      <p:ext uri="{BB962C8B-B14F-4D97-AF65-F5344CB8AC3E}">
        <p14:creationId xmlns:p14="http://schemas.microsoft.com/office/powerpoint/2010/main" val="1135636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A362-9154-4E4C-937A-560FB2FD2FD1}"/>
              </a:ext>
            </a:extLst>
          </p:cNvPr>
          <p:cNvSpPr>
            <a:spLocks noGrp="1"/>
          </p:cNvSpPr>
          <p:nvPr>
            <p:ph type="title"/>
          </p:nvPr>
        </p:nvSpPr>
        <p:spPr/>
        <p:txBody>
          <a:bodyPr>
            <a:normAutofit/>
          </a:bodyPr>
          <a:lstStyle/>
          <a:p>
            <a:r>
              <a:rPr lang="en-US" sz="3200" dirty="0"/>
              <a:t>1.3. Mobile Insights: Beaufort West Visitor Trends</a:t>
            </a:r>
          </a:p>
        </p:txBody>
      </p:sp>
      <p:sp>
        <p:nvSpPr>
          <p:cNvPr id="10" name="Text Placeholder 2">
            <a:extLst>
              <a:ext uri="{FF2B5EF4-FFF2-40B4-BE49-F238E27FC236}">
                <a16:creationId xmlns:a16="http://schemas.microsoft.com/office/drawing/2014/main" id="{D51EE280-3535-764A-A43C-5470F16333CE}"/>
              </a:ext>
            </a:extLst>
          </p:cNvPr>
          <p:cNvSpPr txBox="1">
            <a:spLocks/>
          </p:cNvSpPr>
          <p:nvPr/>
        </p:nvSpPr>
        <p:spPr>
          <a:xfrm>
            <a:off x="669324" y="1056809"/>
            <a:ext cx="6063985" cy="191358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fontAlgn="base">
              <a:lnSpc>
                <a:spcPct val="100000"/>
              </a:lnSpc>
            </a:pPr>
            <a:r>
              <a:rPr lang="en-US" sz="1200" dirty="0">
                <a:latin typeface="Helvetica LT Std Condensed" panose="020B0506020202030204"/>
              </a:rPr>
              <a:t>Fridays and Thursdays were the most popular arrival days for domestic visitors. Friday also forms part of their popular departure days as well and Sundays. </a:t>
            </a:r>
          </a:p>
          <a:p>
            <a:pPr algn="just" fontAlgn="base">
              <a:lnSpc>
                <a:spcPct val="100000"/>
              </a:lnSpc>
            </a:pPr>
            <a:r>
              <a:rPr lang="en-US" sz="1200" dirty="0">
                <a:latin typeface="Helvetica LT Std Condensed" panose="020B0506020202030204"/>
              </a:rPr>
              <a:t>For international visitors, Thursdays and Fridays were their most popular arrival days as well as their popular departure days. </a:t>
            </a:r>
          </a:p>
        </p:txBody>
      </p:sp>
      <p:sp>
        <p:nvSpPr>
          <p:cNvPr id="7" name="Rectangle 6">
            <a:extLst>
              <a:ext uri="{FF2B5EF4-FFF2-40B4-BE49-F238E27FC236}">
                <a16:creationId xmlns:a16="http://schemas.microsoft.com/office/drawing/2014/main" id="{45AD5FF5-4197-4391-AAA4-3916C01B5013}"/>
              </a:ext>
            </a:extLst>
          </p:cNvPr>
          <p:cNvSpPr/>
          <p:nvPr/>
        </p:nvSpPr>
        <p:spPr>
          <a:xfrm>
            <a:off x="11013631" y="6566123"/>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graphicFrame>
        <p:nvGraphicFramePr>
          <p:cNvPr id="6" name="Chart 5">
            <a:extLst>
              <a:ext uri="{FF2B5EF4-FFF2-40B4-BE49-F238E27FC236}">
                <a16:creationId xmlns:a16="http://schemas.microsoft.com/office/drawing/2014/main" id="{3973ACFE-E378-D2E2-19CF-D53A3BB123A4}"/>
              </a:ext>
            </a:extLst>
          </p:cNvPr>
          <p:cNvGraphicFramePr>
            <a:graphicFrameLocks/>
          </p:cNvGraphicFramePr>
          <p:nvPr>
            <p:extLst>
              <p:ext uri="{D42A27DB-BD31-4B8C-83A1-F6EECF244321}">
                <p14:modId xmlns:p14="http://schemas.microsoft.com/office/powerpoint/2010/main" val="4053349065"/>
              </p:ext>
            </p:extLst>
          </p:nvPr>
        </p:nvGraphicFramePr>
        <p:xfrm>
          <a:off x="577884" y="2055455"/>
          <a:ext cx="5518116" cy="19135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DB45BC86-0ABE-36DC-8CA5-0C05A426EB4B}"/>
              </a:ext>
            </a:extLst>
          </p:cNvPr>
          <p:cNvGraphicFramePr>
            <a:graphicFrameLocks/>
          </p:cNvGraphicFramePr>
          <p:nvPr>
            <p:extLst>
              <p:ext uri="{D42A27DB-BD31-4B8C-83A1-F6EECF244321}">
                <p14:modId xmlns:p14="http://schemas.microsoft.com/office/powerpoint/2010/main" val="3637601309"/>
              </p:ext>
            </p:extLst>
          </p:nvPr>
        </p:nvGraphicFramePr>
        <p:xfrm>
          <a:off x="577884" y="4086665"/>
          <a:ext cx="5518116" cy="20867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30B8C9DC-6014-C979-2C81-4E6555505070}"/>
              </a:ext>
            </a:extLst>
          </p:cNvPr>
          <p:cNvGraphicFramePr>
            <a:graphicFrameLocks/>
          </p:cNvGraphicFramePr>
          <p:nvPr>
            <p:extLst>
              <p:ext uri="{D42A27DB-BD31-4B8C-83A1-F6EECF244321}">
                <p14:modId xmlns:p14="http://schemas.microsoft.com/office/powerpoint/2010/main" val="1662142844"/>
              </p:ext>
            </p:extLst>
          </p:nvPr>
        </p:nvGraphicFramePr>
        <p:xfrm>
          <a:off x="6859942" y="990394"/>
          <a:ext cx="4573767" cy="187938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a:extLst>
              <a:ext uri="{FF2B5EF4-FFF2-40B4-BE49-F238E27FC236}">
                <a16:creationId xmlns:a16="http://schemas.microsoft.com/office/drawing/2014/main" id="{50BDB344-1512-3446-3C3B-B411ABFFA427}"/>
              </a:ext>
            </a:extLst>
          </p:cNvPr>
          <p:cNvGraphicFramePr>
            <a:graphicFrameLocks/>
          </p:cNvGraphicFramePr>
          <p:nvPr>
            <p:extLst>
              <p:ext uri="{D42A27DB-BD31-4B8C-83A1-F6EECF244321}">
                <p14:modId xmlns:p14="http://schemas.microsoft.com/office/powerpoint/2010/main" val="3453179895"/>
              </p:ext>
            </p:extLst>
          </p:nvPr>
        </p:nvGraphicFramePr>
        <p:xfrm>
          <a:off x="6859942" y="4287883"/>
          <a:ext cx="5101557" cy="2509071"/>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2A234A69-D709-2968-8947-801F3801CEB3}"/>
              </a:ext>
            </a:extLst>
          </p:cNvPr>
          <p:cNvSpPr txBox="1"/>
          <p:nvPr/>
        </p:nvSpPr>
        <p:spPr>
          <a:xfrm>
            <a:off x="6733309" y="3071002"/>
            <a:ext cx="5101556" cy="1015663"/>
          </a:xfrm>
          <a:prstGeom prst="rect">
            <a:avLst/>
          </a:prstGeom>
          <a:noFill/>
        </p:spPr>
        <p:txBody>
          <a:bodyPr wrap="square" rtlCol="0">
            <a:spAutoFit/>
          </a:bodyPr>
          <a:lstStyle/>
          <a:p>
            <a:pPr algn="just"/>
            <a:r>
              <a:rPr lang="en-ZA" sz="1200" dirty="0">
                <a:solidFill>
                  <a:srgbClr val="4D4D4F"/>
                </a:solidFill>
                <a:effectLst/>
                <a:latin typeface="Helvetica LT Std Condensed" panose="020B0506020202030204"/>
                <a:ea typeface="MS Mincho" panose="02020609040205080304" pitchFamily="49" charset="-128"/>
                <a:cs typeface="Helvetica" panose="020B0604020202020204" pitchFamily="34" charset="0"/>
              </a:rPr>
              <a:t>Beaufort West had the highest share of arrivals in the entire Cape Karoo.</a:t>
            </a:r>
          </a:p>
          <a:p>
            <a:pPr algn="just"/>
            <a:endParaRPr lang="en-ZA" sz="1200" dirty="0">
              <a:solidFill>
                <a:srgbClr val="4D4D4F"/>
              </a:solidFill>
              <a:latin typeface="Helvetica LT Std Condensed" panose="020B0506020202030204"/>
              <a:ea typeface="MS Mincho" panose="02020609040205080304" pitchFamily="49" charset="-128"/>
              <a:cs typeface="Helvetica" panose="020B0604020202020204" pitchFamily="34" charset="0"/>
            </a:endParaRPr>
          </a:p>
          <a:p>
            <a:pPr algn="just"/>
            <a:r>
              <a:rPr lang="en-ZA" sz="1200" dirty="0">
                <a:solidFill>
                  <a:srgbClr val="4D4D4F"/>
                </a:solidFill>
                <a:effectLst/>
                <a:latin typeface="Helvetica LT Std Condensed" panose="020B0506020202030204"/>
                <a:ea typeface="MS Mincho" panose="02020609040205080304" pitchFamily="49" charset="-128"/>
                <a:cs typeface="Helvetica" panose="020B0604020202020204" pitchFamily="34" charset="0"/>
              </a:rPr>
              <a:t>Within </a:t>
            </a:r>
            <a:r>
              <a:rPr lang="en-ZA" sz="1200" dirty="0">
                <a:solidFill>
                  <a:srgbClr val="4D4D4F"/>
                </a:solidFill>
                <a:latin typeface="Helvetica LT Std Condensed" panose="020B0506020202030204"/>
                <a:ea typeface="MS Mincho" panose="02020609040205080304" pitchFamily="49" charset="-128"/>
                <a:cs typeface="Helvetica" panose="020B0604020202020204" pitchFamily="34" charset="0"/>
              </a:rPr>
              <a:t>the domestic data set, 1887 tourists were from the City of Cape Town and for international arrivals, the USA (18) had the highest share of arrivals. </a:t>
            </a:r>
            <a:endParaRPr lang="en-ZA" sz="1200" dirty="0">
              <a:solidFill>
                <a:srgbClr val="4D4D4F"/>
              </a:solidFill>
            </a:endParaRPr>
          </a:p>
        </p:txBody>
      </p:sp>
    </p:spTree>
    <p:extLst>
      <p:ext uri="{BB962C8B-B14F-4D97-AF65-F5344CB8AC3E}">
        <p14:creationId xmlns:p14="http://schemas.microsoft.com/office/powerpoint/2010/main" val="4261959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A362-9154-4E4C-937A-560FB2FD2FD1}"/>
              </a:ext>
            </a:extLst>
          </p:cNvPr>
          <p:cNvSpPr>
            <a:spLocks noGrp="1"/>
          </p:cNvSpPr>
          <p:nvPr>
            <p:ph type="title"/>
          </p:nvPr>
        </p:nvSpPr>
        <p:spPr/>
        <p:txBody>
          <a:bodyPr>
            <a:normAutofit/>
          </a:bodyPr>
          <a:lstStyle/>
          <a:p>
            <a:r>
              <a:rPr lang="en-US" sz="3200" dirty="0"/>
              <a:t>1.4. Mobile Insights: Matjiesfontein Visitor Trends</a:t>
            </a:r>
          </a:p>
        </p:txBody>
      </p:sp>
      <p:sp>
        <p:nvSpPr>
          <p:cNvPr id="10" name="Text Placeholder 2">
            <a:extLst>
              <a:ext uri="{FF2B5EF4-FFF2-40B4-BE49-F238E27FC236}">
                <a16:creationId xmlns:a16="http://schemas.microsoft.com/office/drawing/2014/main" id="{D51EE280-3535-764A-A43C-5470F16333CE}"/>
              </a:ext>
            </a:extLst>
          </p:cNvPr>
          <p:cNvSpPr txBox="1">
            <a:spLocks/>
          </p:cNvSpPr>
          <p:nvPr/>
        </p:nvSpPr>
        <p:spPr>
          <a:xfrm>
            <a:off x="388790" y="1178755"/>
            <a:ext cx="5938509" cy="191358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fontAlgn="base">
              <a:lnSpc>
                <a:spcPct val="100000"/>
              </a:lnSpc>
            </a:pPr>
            <a:r>
              <a:rPr lang="en-US" sz="1200" dirty="0">
                <a:latin typeface="Helvetica LT Std Condensed" panose="020B0506020202030204"/>
              </a:rPr>
              <a:t>Close to 300 domestic tourists visited Matjiesfontein in the first half of 2022 with only 4 were recorded from the international market. Repeat visitors accounted for 11,9% in domestic arrivals but there were none from the international market. </a:t>
            </a:r>
          </a:p>
          <a:p>
            <a:pPr algn="just" fontAlgn="base">
              <a:lnSpc>
                <a:spcPct val="100000"/>
              </a:lnSpc>
            </a:pPr>
            <a:r>
              <a:rPr lang="en-US" sz="1200" dirty="0">
                <a:latin typeface="Helvetica LT Std Condensed" panose="020B0506020202030204"/>
              </a:rPr>
              <a:t>For both domestic and international visitors, April was the most popular month to visit. While Jan, Feb and March closely followed. </a:t>
            </a:r>
          </a:p>
          <a:p>
            <a:pPr algn="just" fontAlgn="base">
              <a:lnSpc>
                <a:spcPct val="100000"/>
              </a:lnSpc>
            </a:pPr>
            <a:r>
              <a:rPr lang="en-US" sz="1200" dirty="0">
                <a:latin typeface="Helvetica LT Std Condensed" panose="020B0506020202030204"/>
              </a:rPr>
              <a:t>February and May were the most popular months for overnight stays among domestic tourists and for international tourists it was April. </a:t>
            </a:r>
          </a:p>
        </p:txBody>
      </p:sp>
      <p:sp>
        <p:nvSpPr>
          <p:cNvPr id="7" name="Rectangle 6">
            <a:extLst>
              <a:ext uri="{FF2B5EF4-FFF2-40B4-BE49-F238E27FC236}">
                <a16:creationId xmlns:a16="http://schemas.microsoft.com/office/drawing/2014/main" id="{45AD5FF5-4197-4391-AAA4-3916C01B5013}"/>
              </a:ext>
            </a:extLst>
          </p:cNvPr>
          <p:cNvSpPr/>
          <p:nvPr/>
        </p:nvSpPr>
        <p:spPr>
          <a:xfrm>
            <a:off x="11020162" y="6639010"/>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graphicFrame>
        <p:nvGraphicFramePr>
          <p:cNvPr id="3" name="Chart 2">
            <a:extLst>
              <a:ext uri="{FF2B5EF4-FFF2-40B4-BE49-F238E27FC236}">
                <a16:creationId xmlns:a16="http://schemas.microsoft.com/office/drawing/2014/main" id="{D0CF8B9B-2B55-F4BC-27E1-3E5A74C11176}"/>
              </a:ext>
            </a:extLst>
          </p:cNvPr>
          <p:cNvGraphicFramePr>
            <a:graphicFrameLocks/>
          </p:cNvGraphicFramePr>
          <p:nvPr>
            <p:extLst>
              <p:ext uri="{D42A27DB-BD31-4B8C-83A1-F6EECF244321}">
                <p14:modId xmlns:p14="http://schemas.microsoft.com/office/powerpoint/2010/main" val="4146266815"/>
              </p:ext>
            </p:extLst>
          </p:nvPr>
        </p:nvGraphicFramePr>
        <p:xfrm>
          <a:off x="6607834" y="1043610"/>
          <a:ext cx="2154391" cy="18841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B5AC1629-01DB-5B65-3705-56426CE9BCC8}"/>
              </a:ext>
            </a:extLst>
          </p:cNvPr>
          <p:cNvGraphicFramePr>
            <a:graphicFrameLocks/>
          </p:cNvGraphicFramePr>
          <p:nvPr>
            <p:extLst>
              <p:ext uri="{D42A27DB-BD31-4B8C-83A1-F6EECF244321}">
                <p14:modId xmlns:p14="http://schemas.microsoft.com/office/powerpoint/2010/main" val="91382097"/>
              </p:ext>
            </p:extLst>
          </p:nvPr>
        </p:nvGraphicFramePr>
        <p:xfrm>
          <a:off x="8600970" y="892629"/>
          <a:ext cx="1901714" cy="20382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8E5CC663-9E8E-FA52-543F-DBF5E26B8090}"/>
              </a:ext>
            </a:extLst>
          </p:cNvPr>
          <p:cNvGraphicFramePr>
            <a:graphicFrameLocks/>
          </p:cNvGraphicFramePr>
          <p:nvPr>
            <p:extLst>
              <p:ext uri="{D42A27DB-BD31-4B8C-83A1-F6EECF244321}">
                <p14:modId xmlns:p14="http://schemas.microsoft.com/office/powerpoint/2010/main" val="3887392060"/>
              </p:ext>
            </p:extLst>
          </p:nvPr>
        </p:nvGraphicFramePr>
        <p:xfrm>
          <a:off x="10341429" y="892629"/>
          <a:ext cx="2066810" cy="203829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C62863BF-578D-76A8-995C-AB46898D1A4F}"/>
              </a:ext>
            </a:extLst>
          </p:cNvPr>
          <p:cNvGraphicFramePr>
            <a:graphicFrameLocks/>
          </p:cNvGraphicFramePr>
          <p:nvPr>
            <p:extLst>
              <p:ext uri="{D42A27DB-BD31-4B8C-83A1-F6EECF244321}">
                <p14:modId xmlns:p14="http://schemas.microsoft.com/office/powerpoint/2010/main" val="372857965"/>
              </p:ext>
            </p:extLst>
          </p:nvPr>
        </p:nvGraphicFramePr>
        <p:xfrm>
          <a:off x="6735921" y="3092338"/>
          <a:ext cx="5179189" cy="192037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id="{DE937580-6849-EEF0-2697-4781FE5715F5}"/>
              </a:ext>
            </a:extLst>
          </p:cNvPr>
          <p:cNvGraphicFramePr>
            <a:graphicFrameLocks/>
          </p:cNvGraphicFramePr>
          <p:nvPr>
            <p:extLst>
              <p:ext uri="{D42A27DB-BD31-4B8C-83A1-F6EECF244321}">
                <p14:modId xmlns:p14="http://schemas.microsoft.com/office/powerpoint/2010/main" val="1543410195"/>
              </p:ext>
            </p:extLst>
          </p:nvPr>
        </p:nvGraphicFramePr>
        <p:xfrm>
          <a:off x="6607834" y="4935154"/>
          <a:ext cx="5307277" cy="191358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Chart 8">
            <a:extLst>
              <a:ext uri="{FF2B5EF4-FFF2-40B4-BE49-F238E27FC236}">
                <a16:creationId xmlns:a16="http://schemas.microsoft.com/office/drawing/2014/main" id="{5D45E2CE-9B41-1DCE-8262-A8B3BBA330B1}"/>
              </a:ext>
            </a:extLst>
          </p:cNvPr>
          <p:cNvGraphicFramePr>
            <a:graphicFrameLocks/>
          </p:cNvGraphicFramePr>
          <p:nvPr>
            <p:extLst>
              <p:ext uri="{D42A27DB-BD31-4B8C-83A1-F6EECF244321}">
                <p14:modId xmlns:p14="http://schemas.microsoft.com/office/powerpoint/2010/main" val="4133010857"/>
              </p:ext>
            </p:extLst>
          </p:nvPr>
        </p:nvGraphicFramePr>
        <p:xfrm>
          <a:off x="388790" y="3456064"/>
          <a:ext cx="6250164" cy="241881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083274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A362-9154-4E4C-937A-560FB2FD2FD1}"/>
              </a:ext>
            </a:extLst>
          </p:cNvPr>
          <p:cNvSpPr>
            <a:spLocks noGrp="1"/>
          </p:cNvSpPr>
          <p:nvPr>
            <p:ph type="title"/>
          </p:nvPr>
        </p:nvSpPr>
        <p:spPr/>
        <p:txBody>
          <a:bodyPr>
            <a:normAutofit/>
          </a:bodyPr>
          <a:lstStyle/>
          <a:p>
            <a:r>
              <a:rPr lang="en-US" sz="3200" dirty="0"/>
              <a:t>1.4. Mobile Insights: Matjiesfontein Visitor Trends</a:t>
            </a:r>
          </a:p>
        </p:txBody>
      </p:sp>
      <p:sp>
        <p:nvSpPr>
          <p:cNvPr id="10" name="Text Placeholder 2">
            <a:extLst>
              <a:ext uri="{FF2B5EF4-FFF2-40B4-BE49-F238E27FC236}">
                <a16:creationId xmlns:a16="http://schemas.microsoft.com/office/drawing/2014/main" id="{D51EE280-3535-764A-A43C-5470F16333CE}"/>
              </a:ext>
            </a:extLst>
          </p:cNvPr>
          <p:cNvSpPr txBox="1">
            <a:spLocks/>
          </p:cNvSpPr>
          <p:nvPr/>
        </p:nvSpPr>
        <p:spPr>
          <a:xfrm>
            <a:off x="539596" y="1193564"/>
            <a:ext cx="6063985" cy="191358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fontAlgn="base">
              <a:lnSpc>
                <a:spcPct val="100000"/>
              </a:lnSpc>
            </a:pPr>
            <a:r>
              <a:rPr lang="en-US" sz="1200" dirty="0">
                <a:latin typeface="Helvetica LT Std Condensed" panose="020B0506020202030204"/>
              </a:rPr>
              <a:t>For domestic tourists, Fridays and Sundays were the most popular arrival days while Tuesday was the most popular for international tourists.  </a:t>
            </a:r>
          </a:p>
          <a:p>
            <a:pPr algn="just" fontAlgn="base">
              <a:lnSpc>
                <a:spcPct val="100000"/>
              </a:lnSpc>
            </a:pPr>
            <a:r>
              <a:rPr lang="en-US" sz="1200" dirty="0">
                <a:latin typeface="Helvetica LT Std Condensed" panose="020B0506020202030204"/>
              </a:rPr>
              <a:t>Popular departure days for international tourists were between Monday and Friday, While Sunday and Monday were the most popular departure days for domestic tourists. </a:t>
            </a:r>
            <a:endParaRPr lang="en-ZA" sz="1200" dirty="0"/>
          </a:p>
          <a:p>
            <a:pPr algn="just" fontAlgn="base">
              <a:lnSpc>
                <a:spcPct val="100000"/>
              </a:lnSpc>
            </a:pPr>
            <a:endParaRPr lang="en-US" sz="1200" dirty="0">
              <a:highlight>
                <a:srgbClr val="FFFF00"/>
              </a:highlight>
              <a:latin typeface="Helvetica LT Std Condensed" panose="020B0506020202030204"/>
            </a:endParaRPr>
          </a:p>
        </p:txBody>
      </p:sp>
      <p:sp>
        <p:nvSpPr>
          <p:cNvPr id="7" name="Rectangle 6">
            <a:extLst>
              <a:ext uri="{FF2B5EF4-FFF2-40B4-BE49-F238E27FC236}">
                <a16:creationId xmlns:a16="http://schemas.microsoft.com/office/drawing/2014/main" id="{45AD5FF5-4197-4391-AAA4-3916C01B5013}"/>
              </a:ext>
            </a:extLst>
          </p:cNvPr>
          <p:cNvSpPr/>
          <p:nvPr/>
        </p:nvSpPr>
        <p:spPr>
          <a:xfrm>
            <a:off x="10926881" y="6617239"/>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graphicFrame>
        <p:nvGraphicFramePr>
          <p:cNvPr id="4" name="Chart 3">
            <a:extLst>
              <a:ext uri="{FF2B5EF4-FFF2-40B4-BE49-F238E27FC236}">
                <a16:creationId xmlns:a16="http://schemas.microsoft.com/office/drawing/2014/main" id="{4BDB1FBD-B3DE-B160-51BB-6519E654767E}"/>
              </a:ext>
            </a:extLst>
          </p:cNvPr>
          <p:cNvGraphicFramePr>
            <a:graphicFrameLocks/>
          </p:cNvGraphicFramePr>
          <p:nvPr>
            <p:extLst>
              <p:ext uri="{D42A27DB-BD31-4B8C-83A1-F6EECF244321}">
                <p14:modId xmlns:p14="http://schemas.microsoft.com/office/powerpoint/2010/main" val="3521687511"/>
              </p:ext>
            </p:extLst>
          </p:nvPr>
        </p:nvGraphicFramePr>
        <p:xfrm>
          <a:off x="576647" y="2395308"/>
          <a:ext cx="5426676" cy="17743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1EDCCFC1-EB57-A01C-8759-41F2C1CE3B29}"/>
              </a:ext>
            </a:extLst>
          </p:cNvPr>
          <p:cNvGraphicFramePr>
            <a:graphicFrameLocks/>
          </p:cNvGraphicFramePr>
          <p:nvPr>
            <p:extLst>
              <p:ext uri="{D42A27DB-BD31-4B8C-83A1-F6EECF244321}">
                <p14:modId xmlns:p14="http://schemas.microsoft.com/office/powerpoint/2010/main" val="3925308704"/>
              </p:ext>
            </p:extLst>
          </p:nvPr>
        </p:nvGraphicFramePr>
        <p:xfrm>
          <a:off x="533703" y="4206712"/>
          <a:ext cx="5697918" cy="19135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A6755EAB-AECB-89E6-9118-8D2A4F1381AA}"/>
              </a:ext>
            </a:extLst>
          </p:cNvPr>
          <p:cNvGraphicFramePr>
            <a:graphicFrameLocks/>
          </p:cNvGraphicFramePr>
          <p:nvPr>
            <p:extLst>
              <p:ext uri="{D42A27DB-BD31-4B8C-83A1-F6EECF244321}">
                <p14:modId xmlns:p14="http://schemas.microsoft.com/office/powerpoint/2010/main" val="3416920965"/>
              </p:ext>
            </p:extLst>
          </p:nvPr>
        </p:nvGraphicFramePr>
        <p:xfrm>
          <a:off x="7222522" y="4450025"/>
          <a:ext cx="4727395" cy="216721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A5A2386F-BA1F-F7D1-FFFE-D938CD494FB2}"/>
              </a:ext>
            </a:extLst>
          </p:cNvPr>
          <p:cNvGraphicFramePr>
            <a:graphicFrameLocks/>
          </p:cNvGraphicFramePr>
          <p:nvPr>
            <p:extLst>
              <p:ext uri="{D42A27DB-BD31-4B8C-83A1-F6EECF244321}">
                <p14:modId xmlns:p14="http://schemas.microsoft.com/office/powerpoint/2010/main" val="1614418867"/>
              </p:ext>
            </p:extLst>
          </p:nvPr>
        </p:nvGraphicFramePr>
        <p:xfrm>
          <a:off x="6960297" y="929118"/>
          <a:ext cx="4562379" cy="2064454"/>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272E466A-38A9-C837-3331-6E6D48001885}"/>
              </a:ext>
            </a:extLst>
          </p:cNvPr>
          <p:cNvSpPr txBox="1"/>
          <p:nvPr/>
        </p:nvSpPr>
        <p:spPr>
          <a:xfrm>
            <a:off x="7186052" y="3338709"/>
            <a:ext cx="4483301" cy="830997"/>
          </a:xfrm>
          <a:prstGeom prst="rect">
            <a:avLst/>
          </a:prstGeom>
          <a:noFill/>
        </p:spPr>
        <p:txBody>
          <a:bodyPr wrap="square" rtlCol="0">
            <a:spAutoFit/>
          </a:bodyPr>
          <a:lstStyle/>
          <a:p>
            <a:pPr algn="just"/>
            <a:r>
              <a:rPr lang="en-ZA" sz="1200" dirty="0">
                <a:solidFill>
                  <a:srgbClr val="4D4D4F"/>
                </a:solidFill>
                <a:effectLst/>
                <a:latin typeface="Helvetica LT Std Condensed" panose="020B0506020202030204"/>
                <a:ea typeface="MS Mincho" panose="02020609040205080304" pitchFamily="49" charset="-128"/>
                <a:cs typeface="Helvetica" panose="020B0604020202020204" pitchFamily="34" charset="0"/>
              </a:rPr>
              <a:t>Within </a:t>
            </a:r>
            <a:r>
              <a:rPr lang="en-ZA" sz="1200" dirty="0">
                <a:solidFill>
                  <a:srgbClr val="4D4D4F"/>
                </a:solidFill>
                <a:latin typeface="Helvetica LT Std Condensed" panose="020B0506020202030204"/>
                <a:ea typeface="MS Mincho" panose="02020609040205080304" pitchFamily="49" charset="-128"/>
                <a:cs typeface="Helvetica" panose="020B0604020202020204" pitchFamily="34" charset="0"/>
              </a:rPr>
              <a:t>the domestic data set, 70 tourists were from the City of Cape Town followed by the City of Tshwane (36) and City of Johannesburg (33).  International arrivals only accounted for 4 tourist arrivals for the Jan – June period. </a:t>
            </a:r>
          </a:p>
        </p:txBody>
      </p:sp>
    </p:spTree>
    <p:extLst>
      <p:ext uri="{BB962C8B-B14F-4D97-AF65-F5344CB8AC3E}">
        <p14:creationId xmlns:p14="http://schemas.microsoft.com/office/powerpoint/2010/main" val="1129347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A362-9154-4E4C-937A-560FB2FD2FD1}"/>
              </a:ext>
            </a:extLst>
          </p:cNvPr>
          <p:cNvSpPr>
            <a:spLocks noGrp="1"/>
          </p:cNvSpPr>
          <p:nvPr>
            <p:ph type="title"/>
          </p:nvPr>
        </p:nvSpPr>
        <p:spPr/>
        <p:txBody>
          <a:bodyPr>
            <a:normAutofit/>
          </a:bodyPr>
          <a:lstStyle/>
          <a:p>
            <a:r>
              <a:rPr lang="en-US" sz="3200" dirty="0"/>
              <a:t>1.5. Mobile Insights: Laingsburg Visitor Trends</a:t>
            </a:r>
          </a:p>
        </p:txBody>
      </p:sp>
      <p:sp>
        <p:nvSpPr>
          <p:cNvPr id="10" name="Text Placeholder 2">
            <a:extLst>
              <a:ext uri="{FF2B5EF4-FFF2-40B4-BE49-F238E27FC236}">
                <a16:creationId xmlns:a16="http://schemas.microsoft.com/office/drawing/2014/main" id="{D51EE280-3535-764A-A43C-5470F16333CE}"/>
              </a:ext>
            </a:extLst>
          </p:cNvPr>
          <p:cNvSpPr txBox="1">
            <a:spLocks/>
          </p:cNvSpPr>
          <p:nvPr/>
        </p:nvSpPr>
        <p:spPr>
          <a:xfrm>
            <a:off x="393508" y="1267979"/>
            <a:ext cx="6267635" cy="191358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fontAlgn="base">
              <a:lnSpc>
                <a:spcPct val="100000"/>
              </a:lnSpc>
            </a:pPr>
            <a:r>
              <a:rPr lang="en-US" sz="1200" dirty="0">
                <a:latin typeface="Helvetica LT Std Condensed" panose="020B0506020202030204"/>
              </a:rPr>
              <a:t>Close to 25% of domestic and just under 15% of international tourists stayed overnight in Laingsburg in the first half of 2022. Repeat visitors accounted for 20,7% in the domestic category while there were none in the international category. </a:t>
            </a:r>
          </a:p>
          <a:p>
            <a:pPr algn="just" fontAlgn="base">
              <a:lnSpc>
                <a:spcPct val="100000"/>
              </a:lnSpc>
            </a:pPr>
            <a:r>
              <a:rPr lang="en-US" sz="1200" dirty="0">
                <a:latin typeface="Helvetica LT Std Condensed" panose="020B0506020202030204"/>
              </a:rPr>
              <a:t>For domestic visitors, March was the most popular month to visit, followed by April and January. The month of March also ranked as the most popular month for international tourists, closely followed by April. </a:t>
            </a:r>
          </a:p>
          <a:p>
            <a:pPr algn="just" fontAlgn="base">
              <a:lnSpc>
                <a:spcPct val="100000"/>
              </a:lnSpc>
            </a:pPr>
            <a:r>
              <a:rPr lang="en-US" sz="1200" dirty="0">
                <a:latin typeface="Helvetica LT Std Condensed" panose="020B0506020202030204"/>
              </a:rPr>
              <a:t>June and May were the most popular months for overnight stays among domestic tourists and international tourists mostly stayed overnight in March. </a:t>
            </a:r>
          </a:p>
        </p:txBody>
      </p:sp>
      <p:sp>
        <p:nvSpPr>
          <p:cNvPr id="7" name="Rectangle 6">
            <a:extLst>
              <a:ext uri="{FF2B5EF4-FFF2-40B4-BE49-F238E27FC236}">
                <a16:creationId xmlns:a16="http://schemas.microsoft.com/office/drawing/2014/main" id="{45AD5FF5-4197-4391-AAA4-3916C01B5013}"/>
              </a:ext>
            </a:extLst>
          </p:cNvPr>
          <p:cNvSpPr/>
          <p:nvPr/>
        </p:nvSpPr>
        <p:spPr>
          <a:xfrm>
            <a:off x="10922191" y="6627168"/>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graphicFrame>
        <p:nvGraphicFramePr>
          <p:cNvPr id="3" name="Chart 2">
            <a:extLst>
              <a:ext uri="{FF2B5EF4-FFF2-40B4-BE49-F238E27FC236}">
                <a16:creationId xmlns:a16="http://schemas.microsoft.com/office/drawing/2014/main" id="{2BC319DD-BA0A-5B8B-534B-A6052ECD7FDA}"/>
              </a:ext>
            </a:extLst>
          </p:cNvPr>
          <p:cNvGraphicFramePr>
            <a:graphicFrameLocks/>
          </p:cNvGraphicFramePr>
          <p:nvPr>
            <p:extLst>
              <p:ext uri="{D42A27DB-BD31-4B8C-83A1-F6EECF244321}">
                <p14:modId xmlns:p14="http://schemas.microsoft.com/office/powerpoint/2010/main" val="3832486282"/>
              </p:ext>
            </p:extLst>
          </p:nvPr>
        </p:nvGraphicFramePr>
        <p:xfrm>
          <a:off x="6608453" y="902594"/>
          <a:ext cx="1878440" cy="15946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4388C24A-4F49-352C-BA5B-EDE421092600}"/>
              </a:ext>
            </a:extLst>
          </p:cNvPr>
          <p:cNvGraphicFramePr>
            <a:graphicFrameLocks/>
          </p:cNvGraphicFramePr>
          <p:nvPr>
            <p:extLst>
              <p:ext uri="{D42A27DB-BD31-4B8C-83A1-F6EECF244321}">
                <p14:modId xmlns:p14="http://schemas.microsoft.com/office/powerpoint/2010/main" val="3518693112"/>
              </p:ext>
            </p:extLst>
          </p:nvPr>
        </p:nvGraphicFramePr>
        <p:xfrm>
          <a:off x="8344341" y="883317"/>
          <a:ext cx="2008699" cy="17998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13FDF19F-5DF3-3855-095B-A6F33B320329}"/>
              </a:ext>
            </a:extLst>
          </p:cNvPr>
          <p:cNvGraphicFramePr>
            <a:graphicFrameLocks/>
          </p:cNvGraphicFramePr>
          <p:nvPr>
            <p:extLst>
              <p:ext uri="{D42A27DB-BD31-4B8C-83A1-F6EECF244321}">
                <p14:modId xmlns:p14="http://schemas.microsoft.com/office/powerpoint/2010/main" val="4062685597"/>
              </p:ext>
            </p:extLst>
          </p:nvPr>
        </p:nvGraphicFramePr>
        <p:xfrm>
          <a:off x="10173141" y="883316"/>
          <a:ext cx="2008699" cy="17998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9320377F-1CD4-62F3-7B23-A532145DD261}"/>
              </a:ext>
            </a:extLst>
          </p:cNvPr>
          <p:cNvGraphicFramePr>
            <a:graphicFrameLocks/>
          </p:cNvGraphicFramePr>
          <p:nvPr>
            <p:extLst>
              <p:ext uri="{D42A27DB-BD31-4B8C-83A1-F6EECF244321}">
                <p14:modId xmlns:p14="http://schemas.microsoft.com/office/powerpoint/2010/main" val="1921717447"/>
              </p:ext>
            </p:extLst>
          </p:nvPr>
        </p:nvGraphicFramePr>
        <p:xfrm>
          <a:off x="6864867" y="2696912"/>
          <a:ext cx="5306249" cy="190333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id="{00D4EA50-EB9E-70C5-DD37-0ACB5799AD92}"/>
              </a:ext>
            </a:extLst>
          </p:cNvPr>
          <p:cNvGraphicFramePr>
            <a:graphicFrameLocks/>
          </p:cNvGraphicFramePr>
          <p:nvPr>
            <p:extLst>
              <p:ext uri="{D42A27DB-BD31-4B8C-83A1-F6EECF244321}">
                <p14:modId xmlns:p14="http://schemas.microsoft.com/office/powerpoint/2010/main" val="4201934933"/>
              </p:ext>
            </p:extLst>
          </p:nvPr>
        </p:nvGraphicFramePr>
        <p:xfrm>
          <a:off x="6701364" y="4710042"/>
          <a:ext cx="5306249" cy="191712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Chart 8">
            <a:extLst>
              <a:ext uri="{FF2B5EF4-FFF2-40B4-BE49-F238E27FC236}">
                <a16:creationId xmlns:a16="http://schemas.microsoft.com/office/drawing/2014/main" id="{65C77B8C-4FBC-8859-119A-435937F1D8F0}"/>
              </a:ext>
            </a:extLst>
          </p:cNvPr>
          <p:cNvGraphicFramePr>
            <a:graphicFrameLocks/>
          </p:cNvGraphicFramePr>
          <p:nvPr>
            <p:extLst>
              <p:ext uri="{D42A27DB-BD31-4B8C-83A1-F6EECF244321}">
                <p14:modId xmlns:p14="http://schemas.microsoft.com/office/powerpoint/2010/main" val="759419828"/>
              </p:ext>
            </p:extLst>
          </p:nvPr>
        </p:nvGraphicFramePr>
        <p:xfrm>
          <a:off x="499700" y="3546947"/>
          <a:ext cx="6024390" cy="24577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34861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A362-9154-4E4C-937A-560FB2FD2FD1}"/>
              </a:ext>
            </a:extLst>
          </p:cNvPr>
          <p:cNvSpPr>
            <a:spLocks noGrp="1"/>
          </p:cNvSpPr>
          <p:nvPr>
            <p:ph type="title"/>
          </p:nvPr>
        </p:nvSpPr>
        <p:spPr/>
        <p:txBody>
          <a:bodyPr>
            <a:normAutofit/>
          </a:bodyPr>
          <a:lstStyle/>
          <a:p>
            <a:r>
              <a:rPr lang="en-US" sz="3200" dirty="0"/>
              <a:t>1.5. Mobile Insights: Laingsburg Visitor Trends</a:t>
            </a:r>
          </a:p>
        </p:txBody>
      </p:sp>
      <p:sp>
        <p:nvSpPr>
          <p:cNvPr id="10" name="Text Placeholder 2">
            <a:extLst>
              <a:ext uri="{FF2B5EF4-FFF2-40B4-BE49-F238E27FC236}">
                <a16:creationId xmlns:a16="http://schemas.microsoft.com/office/drawing/2014/main" id="{D51EE280-3535-764A-A43C-5470F16333CE}"/>
              </a:ext>
            </a:extLst>
          </p:cNvPr>
          <p:cNvSpPr txBox="1">
            <a:spLocks/>
          </p:cNvSpPr>
          <p:nvPr/>
        </p:nvSpPr>
        <p:spPr>
          <a:xfrm>
            <a:off x="492242" y="1063042"/>
            <a:ext cx="6267635" cy="191358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fontAlgn="base">
              <a:lnSpc>
                <a:spcPct val="100000"/>
              </a:lnSpc>
            </a:pPr>
            <a:r>
              <a:rPr lang="en-US" sz="1200" dirty="0">
                <a:latin typeface="Helvetica LT Std Condensed" panose="020B0506020202030204"/>
              </a:rPr>
              <a:t>Fridays were the most popular arrival and departure days for domestic visitors in Laingsburg for the first 6 months of 2022. </a:t>
            </a:r>
          </a:p>
          <a:p>
            <a:pPr algn="just" fontAlgn="base">
              <a:lnSpc>
                <a:spcPct val="100000"/>
              </a:lnSpc>
            </a:pPr>
            <a:r>
              <a:rPr lang="en-US" sz="1200" dirty="0">
                <a:latin typeface="Helvetica LT Std Condensed" panose="020B0506020202030204"/>
              </a:rPr>
              <a:t>For international visitors, both arrivals and departures were most popular on Thursday’s. </a:t>
            </a:r>
            <a:endParaRPr lang="en-ZA" sz="1200" dirty="0"/>
          </a:p>
        </p:txBody>
      </p:sp>
      <p:sp>
        <p:nvSpPr>
          <p:cNvPr id="7" name="Rectangle 6">
            <a:extLst>
              <a:ext uri="{FF2B5EF4-FFF2-40B4-BE49-F238E27FC236}">
                <a16:creationId xmlns:a16="http://schemas.microsoft.com/office/drawing/2014/main" id="{45AD5FF5-4197-4391-AAA4-3916C01B5013}"/>
              </a:ext>
            </a:extLst>
          </p:cNvPr>
          <p:cNvSpPr/>
          <p:nvPr/>
        </p:nvSpPr>
        <p:spPr>
          <a:xfrm>
            <a:off x="10922191" y="6627168"/>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graphicFrame>
        <p:nvGraphicFramePr>
          <p:cNvPr id="4" name="Chart 3">
            <a:extLst>
              <a:ext uri="{FF2B5EF4-FFF2-40B4-BE49-F238E27FC236}">
                <a16:creationId xmlns:a16="http://schemas.microsoft.com/office/drawing/2014/main" id="{89CD0008-454F-25E0-129B-B6CC095ED4D4}"/>
              </a:ext>
            </a:extLst>
          </p:cNvPr>
          <p:cNvGraphicFramePr>
            <a:graphicFrameLocks/>
          </p:cNvGraphicFramePr>
          <p:nvPr>
            <p:extLst>
              <p:ext uri="{D42A27DB-BD31-4B8C-83A1-F6EECF244321}">
                <p14:modId xmlns:p14="http://schemas.microsoft.com/office/powerpoint/2010/main" val="1673612772"/>
              </p:ext>
            </p:extLst>
          </p:nvPr>
        </p:nvGraphicFramePr>
        <p:xfrm>
          <a:off x="470975" y="2090754"/>
          <a:ext cx="5332520" cy="19135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2E5333CD-8739-6BD4-5966-00FC302818B5}"/>
              </a:ext>
            </a:extLst>
          </p:cNvPr>
          <p:cNvGraphicFramePr>
            <a:graphicFrameLocks/>
          </p:cNvGraphicFramePr>
          <p:nvPr>
            <p:extLst>
              <p:ext uri="{D42A27DB-BD31-4B8C-83A1-F6EECF244321}">
                <p14:modId xmlns:p14="http://schemas.microsoft.com/office/powerpoint/2010/main" val="3466614525"/>
              </p:ext>
            </p:extLst>
          </p:nvPr>
        </p:nvGraphicFramePr>
        <p:xfrm>
          <a:off x="492242" y="4114163"/>
          <a:ext cx="5332520" cy="20373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551FC746-01AF-A5B6-C0A3-034215C0D579}"/>
              </a:ext>
            </a:extLst>
          </p:cNvPr>
          <p:cNvGraphicFramePr>
            <a:graphicFrameLocks/>
          </p:cNvGraphicFramePr>
          <p:nvPr>
            <p:extLst>
              <p:ext uri="{D42A27DB-BD31-4B8C-83A1-F6EECF244321}">
                <p14:modId xmlns:p14="http://schemas.microsoft.com/office/powerpoint/2010/main" val="3798906366"/>
              </p:ext>
            </p:extLst>
          </p:nvPr>
        </p:nvGraphicFramePr>
        <p:xfrm>
          <a:off x="6868162" y="4447655"/>
          <a:ext cx="4572000" cy="217867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3FAE713A-195D-1586-DC2F-A6FAC5444698}"/>
              </a:ext>
            </a:extLst>
          </p:cNvPr>
          <p:cNvGraphicFramePr>
            <a:graphicFrameLocks/>
          </p:cNvGraphicFramePr>
          <p:nvPr>
            <p:extLst>
              <p:ext uri="{D42A27DB-BD31-4B8C-83A1-F6EECF244321}">
                <p14:modId xmlns:p14="http://schemas.microsoft.com/office/powerpoint/2010/main" val="1819491793"/>
              </p:ext>
            </p:extLst>
          </p:nvPr>
        </p:nvGraphicFramePr>
        <p:xfrm>
          <a:off x="6868162" y="928748"/>
          <a:ext cx="4577446" cy="2178670"/>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83BF5865-ABC7-616B-0549-B59992394283}"/>
              </a:ext>
            </a:extLst>
          </p:cNvPr>
          <p:cNvSpPr txBox="1"/>
          <p:nvPr/>
        </p:nvSpPr>
        <p:spPr>
          <a:xfrm>
            <a:off x="6901313" y="3346798"/>
            <a:ext cx="4538849" cy="830997"/>
          </a:xfrm>
          <a:prstGeom prst="rect">
            <a:avLst/>
          </a:prstGeom>
          <a:noFill/>
        </p:spPr>
        <p:txBody>
          <a:bodyPr wrap="square" rtlCol="0">
            <a:spAutoFit/>
          </a:bodyPr>
          <a:lstStyle/>
          <a:p>
            <a:pPr algn="just"/>
            <a:r>
              <a:rPr lang="en-ZA" sz="1200" dirty="0">
                <a:solidFill>
                  <a:srgbClr val="4D4D4F"/>
                </a:solidFill>
                <a:effectLst/>
                <a:latin typeface="Helvetica LT Std Condensed" panose="020B0506020202030204"/>
                <a:ea typeface="MS Mincho" panose="02020609040205080304" pitchFamily="49" charset="-128"/>
                <a:cs typeface="Helvetica" panose="020B0604020202020204" pitchFamily="34" charset="0"/>
              </a:rPr>
              <a:t>Within </a:t>
            </a:r>
            <a:r>
              <a:rPr lang="en-ZA" sz="1200" dirty="0">
                <a:solidFill>
                  <a:srgbClr val="4D4D4F"/>
                </a:solidFill>
                <a:latin typeface="Helvetica LT Std Condensed" panose="020B0506020202030204"/>
                <a:ea typeface="MS Mincho" panose="02020609040205080304" pitchFamily="49" charset="-128"/>
                <a:cs typeface="Helvetica" panose="020B0604020202020204" pitchFamily="34" charset="0"/>
              </a:rPr>
              <a:t>the domestic data set, 287 tourists were from the City of Cape Town followed by the City of Tshwane (77) and City of Johannesburg (58). On the international front, the USA (4) had the top leading international arrivals to Laingsburg. </a:t>
            </a:r>
            <a:endParaRPr lang="en-ZA" sz="1200" dirty="0">
              <a:solidFill>
                <a:srgbClr val="4D4D4F"/>
              </a:solidFill>
            </a:endParaRPr>
          </a:p>
        </p:txBody>
      </p:sp>
    </p:spTree>
    <p:extLst>
      <p:ext uri="{BB962C8B-B14F-4D97-AF65-F5344CB8AC3E}">
        <p14:creationId xmlns:p14="http://schemas.microsoft.com/office/powerpoint/2010/main" val="474839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A362-9154-4E4C-937A-560FB2FD2FD1}"/>
              </a:ext>
            </a:extLst>
          </p:cNvPr>
          <p:cNvSpPr>
            <a:spLocks noGrp="1"/>
          </p:cNvSpPr>
          <p:nvPr>
            <p:ph type="title"/>
          </p:nvPr>
        </p:nvSpPr>
        <p:spPr/>
        <p:txBody>
          <a:bodyPr>
            <a:normAutofit/>
          </a:bodyPr>
          <a:lstStyle/>
          <a:p>
            <a:r>
              <a:rPr lang="en-US" sz="3200" dirty="0"/>
              <a:t>1.6. Mobile Insights: Prince Albert Visitor Trends</a:t>
            </a:r>
          </a:p>
        </p:txBody>
      </p:sp>
      <p:sp>
        <p:nvSpPr>
          <p:cNvPr id="10" name="Text Placeholder 2">
            <a:extLst>
              <a:ext uri="{FF2B5EF4-FFF2-40B4-BE49-F238E27FC236}">
                <a16:creationId xmlns:a16="http://schemas.microsoft.com/office/drawing/2014/main" id="{D51EE280-3535-764A-A43C-5470F16333CE}"/>
              </a:ext>
            </a:extLst>
          </p:cNvPr>
          <p:cNvSpPr txBox="1">
            <a:spLocks/>
          </p:cNvSpPr>
          <p:nvPr/>
        </p:nvSpPr>
        <p:spPr>
          <a:xfrm>
            <a:off x="532690" y="1017346"/>
            <a:ext cx="6156350" cy="191358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fontAlgn="base">
              <a:lnSpc>
                <a:spcPct val="100000"/>
              </a:lnSpc>
            </a:pPr>
            <a:r>
              <a:rPr lang="en-US" sz="1200" dirty="0">
                <a:latin typeface="Helvetica LT Std Condensed" panose="020B0506020202030204"/>
              </a:rPr>
              <a:t>International overnight visitors accounted for 44,4% of visitors to Prince Albert while domestic visitors accounted for 45,2% in the first half of 2022. There were no international repeat visitors over the period, only domestic (19,9%). </a:t>
            </a:r>
          </a:p>
          <a:p>
            <a:pPr algn="just" fontAlgn="base">
              <a:lnSpc>
                <a:spcPct val="100000"/>
              </a:lnSpc>
            </a:pPr>
            <a:r>
              <a:rPr lang="en-US" sz="1200" dirty="0">
                <a:latin typeface="Helvetica LT Std Condensed" panose="020B0506020202030204"/>
              </a:rPr>
              <a:t>For domestic visitors, April was the most popular month to visit, followed by March and January. While February and March had an equal share (33,3%) as popular months for international visitors. </a:t>
            </a:r>
          </a:p>
          <a:p>
            <a:pPr algn="just" fontAlgn="base">
              <a:lnSpc>
                <a:spcPct val="100000"/>
              </a:lnSpc>
            </a:pPr>
            <a:r>
              <a:rPr lang="en-US" sz="1200" dirty="0">
                <a:latin typeface="Helvetica LT Std Condensed" panose="020B0506020202030204"/>
              </a:rPr>
              <a:t>For the period under review, May, April and February were the most popular months for overnight stays among domestic tourists and international tourists stayed overnight most frequently in February and April. </a:t>
            </a:r>
          </a:p>
        </p:txBody>
      </p:sp>
      <p:sp>
        <p:nvSpPr>
          <p:cNvPr id="7" name="Rectangle 6">
            <a:extLst>
              <a:ext uri="{FF2B5EF4-FFF2-40B4-BE49-F238E27FC236}">
                <a16:creationId xmlns:a16="http://schemas.microsoft.com/office/drawing/2014/main" id="{45AD5FF5-4197-4391-AAA4-3916C01B5013}"/>
              </a:ext>
            </a:extLst>
          </p:cNvPr>
          <p:cNvSpPr/>
          <p:nvPr/>
        </p:nvSpPr>
        <p:spPr>
          <a:xfrm>
            <a:off x="10995420" y="6661030"/>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graphicFrame>
        <p:nvGraphicFramePr>
          <p:cNvPr id="3" name="Chart 2">
            <a:extLst>
              <a:ext uri="{FF2B5EF4-FFF2-40B4-BE49-F238E27FC236}">
                <a16:creationId xmlns:a16="http://schemas.microsoft.com/office/drawing/2014/main" id="{96873BFF-D72C-268D-39F5-27131A46A3EF}"/>
              </a:ext>
            </a:extLst>
          </p:cNvPr>
          <p:cNvGraphicFramePr>
            <a:graphicFrameLocks/>
          </p:cNvGraphicFramePr>
          <p:nvPr>
            <p:extLst>
              <p:ext uri="{D42A27DB-BD31-4B8C-83A1-F6EECF244321}">
                <p14:modId xmlns:p14="http://schemas.microsoft.com/office/powerpoint/2010/main" val="1554983916"/>
              </p:ext>
            </p:extLst>
          </p:nvPr>
        </p:nvGraphicFramePr>
        <p:xfrm>
          <a:off x="6689040" y="1007273"/>
          <a:ext cx="1621507" cy="16642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A6E15C6A-5957-2526-5462-58251FCBFC6D}"/>
              </a:ext>
            </a:extLst>
          </p:cNvPr>
          <p:cNvGraphicFramePr>
            <a:graphicFrameLocks/>
          </p:cNvGraphicFramePr>
          <p:nvPr>
            <p:extLst>
              <p:ext uri="{D42A27DB-BD31-4B8C-83A1-F6EECF244321}">
                <p14:modId xmlns:p14="http://schemas.microsoft.com/office/powerpoint/2010/main" val="2046130786"/>
              </p:ext>
            </p:extLst>
          </p:nvPr>
        </p:nvGraphicFramePr>
        <p:xfrm>
          <a:off x="8310547" y="1007273"/>
          <a:ext cx="1862218" cy="16642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A68ADF75-1AE1-9CCC-60DC-D3306B9A0240}"/>
              </a:ext>
            </a:extLst>
          </p:cNvPr>
          <p:cNvGraphicFramePr>
            <a:graphicFrameLocks/>
          </p:cNvGraphicFramePr>
          <p:nvPr>
            <p:extLst>
              <p:ext uri="{D42A27DB-BD31-4B8C-83A1-F6EECF244321}">
                <p14:modId xmlns:p14="http://schemas.microsoft.com/office/powerpoint/2010/main" val="2813901503"/>
              </p:ext>
            </p:extLst>
          </p:nvPr>
        </p:nvGraphicFramePr>
        <p:xfrm>
          <a:off x="10172765" y="987242"/>
          <a:ext cx="1845692" cy="166429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E81B31DE-7402-5988-E8C6-DE4168E03ECE}"/>
              </a:ext>
            </a:extLst>
          </p:cNvPr>
          <p:cNvGraphicFramePr>
            <a:graphicFrameLocks/>
          </p:cNvGraphicFramePr>
          <p:nvPr>
            <p:extLst>
              <p:ext uri="{D42A27DB-BD31-4B8C-83A1-F6EECF244321}">
                <p14:modId xmlns:p14="http://schemas.microsoft.com/office/powerpoint/2010/main" val="3207777899"/>
              </p:ext>
            </p:extLst>
          </p:nvPr>
        </p:nvGraphicFramePr>
        <p:xfrm>
          <a:off x="6825674" y="2907973"/>
          <a:ext cx="5010268" cy="166429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id="{48A4A4CD-BDF2-FF6A-BE0C-9B351F68C44A}"/>
              </a:ext>
            </a:extLst>
          </p:cNvPr>
          <p:cNvGraphicFramePr>
            <a:graphicFrameLocks/>
          </p:cNvGraphicFramePr>
          <p:nvPr>
            <p:extLst>
              <p:ext uri="{D42A27DB-BD31-4B8C-83A1-F6EECF244321}">
                <p14:modId xmlns:p14="http://schemas.microsoft.com/office/powerpoint/2010/main" val="2091411697"/>
              </p:ext>
            </p:extLst>
          </p:nvPr>
        </p:nvGraphicFramePr>
        <p:xfrm>
          <a:off x="6467279" y="4529959"/>
          <a:ext cx="5368663" cy="219794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Chart 8">
            <a:extLst>
              <a:ext uri="{FF2B5EF4-FFF2-40B4-BE49-F238E27FC236}">
                <a16:creationId xmlns:a16="http://schemas.microsoft.com/office/drawing/2014/main" id="{32B1D4F4-1740-8C20-1936-A54312CB3F8D}"/>
              </a:ext>
            </a:extLst>
          </p:cNvPr>
          <p:cNvGraphicFramePr>
            <a:graphicFrameLocks/>
          </p:cNvGraphicFramePr>
          <p:nvPr>
            <p:extLst>
              <p:ext uri="{D42A27DB-BD31-4B8C-83A1-F6EECF244321}">
                <p14:modId xmlns:p14="http://schemas.microsoft.com/office/powerpoint/2010/main" val="2288790573"/>
              </p:ext>
            </p:extLst>
          </p:nvPr>
        </p:nvGraphicFramePr>
        <p:xfrm>
          <a:off x="669323" y="3329523"/>
          <a:ext cx="5646809" cy="240087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58080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A362-9154-4E4C-937A-560FB2FD2FD1}"/>
              </a:ext>
            </a:extLst>
          </p:cNvPr>
          <p:cNvSpPr>
            <a:spLocks noGrp="1"/>
          </p:cNvSpPr>
          <p:nvPr>
            <p:ph type="title"/>
          </p:nvPr>
        </p:nvSpPr>
        <p:spPr/>
        <p:txBody>
          <a:bodyPr>
            <a:normAutofit/>
          </a:bodyPr>
          <a:lstStyle/>
          <a:p>
            <a:r>
              <a:rPr lang="en-US" sz="3200" dirty="0"/>
              <a:t>1.6. Mobile Insights: Prince Albert Visitor Trends</a:t>
            </a:r>
          </a:p>
        </p:txBody>
      </p:sp>
      <p:sp>
        <p:nvSpPr>
          <p:cNvPr id="10" name="Text Placeholder 2">
            <a:extLst>
              <a:ext uri="{FF2B5EF4-FFF2-40B4-BE49-F238E27FC236}">
                <a16:creationId xmlns:a16="http://schemas.microsoft.com/office/drawing/2014/main" id="{D51EE280-3535-764A-A43C-5470F16333CE}"/>
              </a:ext>
            </a:extLst>
          </p:cNvPr>
          <p:cNvSpPr txBox="1">
            <a:spLocks/>
          </p:cNvSpPr>
          <p:nvPr/>
        </p:nvSpPr>
        <p:spPr>
          <a:xfrm>
            <a:off x="483970" y="1093297"/>
            <a:ext cx="6156350" cy="191358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fontAlgn="base"/>
            <a:r>
              <a:rPr lang="en-US" sz="1200" dirty="0">
                <a:latin typeface="Helvetica LT Std Condensed" panose="020B0506020202030204"/>
              </a:rPr>
              <a:t>Fridays were the most popular arrival days for domestic visitors and Sundays were their most popular departure days. For international visitors, Tuesdays were most popular arrival days while departure days were split between Monday, Wednesday and Saturday. </a:t>
            </a:r>
            <a:endParaRPr lang="en-ZA" sz="1200" dirty="0"/>
          </a:p>
        </p:txBody>
      </p:sp>
      <p:sp>
        <p:nvSpPr>
          <p:cNvPr id="7" name="Rectangle 6">
            <a:extLst>
              <a:ext uri="{FF2B5EF4-FFF2-40B4-BE49-F238E27FC236}">
                <a16:creationId xmlns:a16="http://schemas.microsoft.com/office/drawing/2014/main" id="{45AD5FF5-4197-4391-AAA4-3916C01B5013}"/>
              </a:ext>
            </a:extLst>
          </p:cNvPr>
          <p:cNvSpPr/>
          <p:nvPr/>
        </p:nvSpPr>
        <p:spPr>
          <a:xfrm>
            <a:off x="10922191" y="6627168"/>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graphicFrame>
        <p:nvGraphicFramePr>
          <p:cNvPr id="4" name="Chart 3">
            <a:extLst>
              <a:ext uri="{FF2B5EF4-FFF2-40B4-BE49-F238E27FC236}">
                <a16:creationId xmlns:a16="http://schemas.microsoft.com/office/drawing/2014/main" id="{17204088-D670-F0B9-9CBA-7DCBF104EAE0}"/>
              </a:ext>
            </a:extLst>
          </p:cNvPr>
          <p:cNvGraphicFramePr>
            <a:graphicFrameLocks/>
          </p:cNvGraphicFramePr>
          <p:nvPr>
            <p:extLst>
              <p:ext uri="{D42A27DB-BD31-4B8C-83A1-F6EECF244321}">
                <p14:modId xmlns:p14="http://schemas.microsoft.com/office/powerpoint/2010/main" val="2951664524"/>
              </p:ext>
            </p:extLst>
          </p:nvPr>
        </p:nvGraphicFramePr>
        <p:xfrm>
          <a:off x="483970" y="2304549"/>
          <a:ext cx="5733950" cy="19135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FF2F21E2-A16B-7ACE-8DB1-21A9A8E0747B}"/>
              </a:ext>
            </a:extLst>
          </p:cNvPr>
          <p:cNvGraphicFramePr>
            <a:graphicFrameLocks/>
          </p:cNvGraphicFramePr>
          <p:nvPr>
            <p:extLst>
              <p:ext uri="{D42A27DB-BD31-4B8C-83A1-F6EECF244321}">
                <p14:modId xmlns:p14="http://schemas.microsoft.com/office/powerpoint/2010/main" val="3839682420"/>
              </p:ext>
            </p:extLst>
          </p:nvPr>
        </p:nvGraphicFramePr>
        <p:xfrm>
          <a:off x="483970" y="4415579"/>
          <a:ext cx="5733950" cy="20276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B641A511-185B-E185-4826-94A2DF860DB0}"/>
              </a:ext>
            </a:extLst>
          </p:cNvPr>
          <p:cNvGraphicFramePr>
            <a:graphicFrameLocks/>
          </p:cNvGraphicFramePr>
          <p:nvPr>
            <p:extLst>
              <p:ext uri="{D42A27DB-BD31-4B8C-83A1-F6EECF244321}">
                <p14:modId xmlns:p14="http://schemas.microsoft.com/office/powerpoint/2010/main" val="2194428015"/>
              </p:ext>
            </p:extLst>
          </p:nvPr>
        </p:nvGraphicFramePr>
        <p:xfrm>
          <a:off x="6958340" y="4261314"/>
          <a:ext cx="4986888" cy="2365854"/>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E0518DD9-89A9-7C96-718E-CC96DAA95958}"/>
              </a:ext>
            </a:extLst>
          </p:cNvPr>
          <p:cNvSpPr txBox="1"/>
          <p:nvPr/>
        </p:nvSpPr>
        <p:spPr>
          <a:xfrm>
            <a:off x="7199931" y="3290791"/>
            <a:ext cx="4483301" cy="830997"/>
          </a:xfrm>
          <a:prstGeom prst="rect">
            <a:avLst/>
          </a:prstGeom>
          <a:noFill/>
        </p:spPr>
        <p:txBody>
          <a:bodyPr wrap="square" rtlCol="0">
            <a:spAutoFit/>
          </a:bodyPr>
          <a:lstStyle/>
          <a:p>
            <a:pPr algn="just"/>
            <a:r>
              <a:rPr lang="en-ZA" sz="1200" dirty="0">
                <a:solidFill>
                  <a:srgbClr val="4D4D4F"/>
                </a:solidFill>
                <a:effectLst/>
                <a:latin typeface="Helvetica LT Std Condensed" panose="020B0506020202030204"/>
                <a:ea typeface="MS Mincho" panose="02020609040205080304" pitchFamily="49" charset="-128"/>
                <a:cs typeface="Helvetica" panose="020B0604020202020204" pitchFamily="34" charset="0"/>
              </a:rPr>
              <a:t>Within </a:t>
            </a:r>
            <a:r>
              <a:rPr lang="en-ZA" sz="1200" dirty="0">
                <a:solidFill>
                  <a:srgbClr val="4D4D4F"/>
                </a:solidFill>
                <a:latin typeface="Helvetica LT Std Condensed" panose="020B0506020202030204"/>
                <a:ea typeface="MS Mincho" panose="02020609040205080304" pitchFamily="49" charset="-128"/>
                <a:cs typeface="Helvetica" panose="020B0604020202020204" pitchFamily="34" charset="0"/>
              </a:rPr>
              <a:t>the domestic data set, 190 tourists were from the City of Cape Town. On the international front, the Netherlands (3), USA (2) and the UK (1) were the top leading international arrivals to Prince Albert. </a:t>
            </a:r>
            <a:endParaRPr lang="en-ZA" sz="1200" dirty="0">
              <a:solidFill>
                <a:srgbClr val="4D4D4F"/>
              </a:solidFill>
            </a:endParaRPr>
          </a:p>
        </p:txBody>
      </p:sp>
      <p:graphicFrame>
        <p:nvGraphicFramePr>
          <p:cNvPr id="9" name="Chart 8">
            <a:extLst>
              <a:ext uri="{FF2B5EF4-FFF2-40B4-BE49-F238E27FC236}">
                <a16:creationId xmlns:a16="http://schemas.microsoft.com/office/drawing/2014/main" id="{86BD3EA6-482F-F21B-7F49-D5F620C50844}"/>
              </a:ext>
            </a:extLst>
          </p:cNvPr>
          <p:cNvGraphicFramePr>
            <a:graphicFrameLocks/>
          </p:cNvGraphicFramePr>
          <p:nvPr>
            <p:extLst>
              <p:ext uri="{D42A27DB-BD31-4B8C-83A1-F6EECF244321}">
                <p14:modId xmlns:p14="http://schemas.microsoft.com/office/powerpoint/2010/main" val="3974337212"/>
              </p:ext>
            </p:extLst>
          </p:nvPr>
        </p:nvGraphicFramePr>
        <p:xfrm>
          <a:off x="6959576" y="988307"/>
          <a:ext cx="5078905" cy="212356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943042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E71C-B5EF-2742-95D2-39EF6840C84B}"/>
              </a:ext>
            </a:extLst>
          </p:cNvPr>
          <p:cNvSpPr>
            <a:spLocks noGrp="1"/>
          </p:cNvSpPr>
          <p:nvPr>
            <p:ph type="title"/>
          </p:nvPr>
        </p:nvSpPr>
        <p:spPr/>
        <p:txBody>
          <a:bodyPr>
            <a:normAutofit/>
          </a:bodyPr>
          <a:lstStyle/>
          <a:p>
            <a:r>
              <a:rPr lang="en-US" sz="3200" b="1" dirty="0">
                <a:latin typeface="Helvetica Neue LT Std 75" panose="020B0604020202020204"/>
              </a:rPr>
              <a:t>1.7. Karoo National Park </a:t>
            </a:r>
          </a:p>
        </p:txBody>
      </p:sp>
      <p:sp>
        <p:nvSpPr>
          <p:cNvPr id="15" name="Text Placeholder 2">
            <a:extLst>
              <a:ext uri="{FF2B5EF4-FFF2-40B4-BE49-F238E27FC236}">
                <a16:creationId xmlns:a16="http://schemas.microsoft.com/office/drawing/2014/main" id="{CB012EA3-E8B1-E04F-8ACE-F6EEC68B237C}"/>
              </a:ext>
            </a:extLst>
          </p:cNvPr>
          <p:cNvSpPr>
            <a:spLocks noGrp="1"/>
          </p:cNvSpPr>
          <p:nvPr>
            <p:ph type="body" sz="half" idx="2"/>
          </p:nvPr>
        </p:nvSpPr>
        <p:spPr>
          <a:xfrm>
            <a:off x="839788" y="1317750"/>
            <a:ext cx="10584492" cy="2125057"/>
          </a:xfrm>
        </p:spPr>
        <p:txBody>
          <a:bodyPr>
            <a:normAutofit/>
          </a:bodyPr>
          <a:lstStyle/>
          <a:p>
            <a:pPr lvl="0"/>
            <a:r>
              <a:rPr lang="en-US" sz="1200" dirty="0">
                <a:highlight>
                  <a:srgbClr val="FFFFFF"/>
                </a:highlight>
                <a:latin typeface="Helvetica LT Std Condensed" panose="020B0506020202030204"/>
              </a:rPr>
              <a:t>The Karoo National Park received 12 986 visitors over the period January to June 2022.  This represented a 12% year-on-year increase in visitor numbers when compared to 2021 with 11 561 visitors entering the Park.</a:t>
            </a:r>
            <a:endParaRPr lang="en-US" sz="1200" dirty="0"/>
          </a:p>
        </p:txBody>
      </p:sp>
      <p:sp>
        <p:nvSpPr>
          <p:cNvPr id="6" name="Rectangle 5">
            <a:extLst>
              <a:ext uri="{FF2B5EF4-FFF2-40B4-BE49-F238E27FC236}">
                <a16:creationId xmlns:a16="http://schemas.microsoft.com/office/drawing/2014/main" id="{45AD5FF5-4197-4391-AAA4-3916C01B5013}"/>
              </a:ext>
            </a:extLst>
          </p:cNvPr>
          <p:cNvSpPr/>
          <p:nvPr/>
        </p:nvSpPr>
        <p:spPr>
          <a:xfrm>
            <a:off x="9952440" y="5540250"/>
            <a:ext cx="1402948"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SanParks 2022</a:t>
            </a:r>
          </a:p>
        </p:txBody>
      </p:sp>
      <p:graphicFrame>
        <p:nvGraphicFramePr>
          <p:cNvPr id="4" name="Chart 3">
            <a:extLst>
              <a:ext uri="{FF2B5EF4-FFF2-40B4-BE49-F238E27FC236}">
                <a16:creationId xmlns:a16="http://schemas.microsoft.com/office/drawing/2014/main" id="{25AB5B2F-AF05-F1CA-5605-0070F9C58046}"/>
              </a:ext>
            </a:extLst>
          </p:cNvPr>
          <p:cNvGraphicFramePr>
            <a:graphicFrameLocks/>
          </p:cNvGraphicFramePr>
          <p:nvPr>
            <p:extLst>
              <p:ext uri="{D42A27DB-BD31-4B8C-83A1-F6EECF244321}">
                <p14:modId xmlns:p14="http://schemas.microsoft.com/office/powerpoint/2010/main" val="868560787"/>
              </p:ext>
            </p:extLst>
          </p:nvPr>
        </p:nvGraphicFramePr>
        <p:xfrm>
          <a:off x="770896" y="2259275"/>
          <a:ext cx="10584492" cy="31546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9286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51EE280-3535-764A-A43C-5470F16333CE}"/>
              </a:ext>
            </a:extLst>
          </p:cNvPr>
          <p:cNvSpPr txBox="1">
            <a:spLocks/>
          </p:cNvSpPr>
          <p:nvPr/>
        </p:nvSpPr>
        <p:spPr>
          <a:xfrm>
            <a:off x="784555" y="1395896"/>
            <a:ext cx="10620045" cy="44730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About Mobile Location Data</a:t>
            </a:r>
          </a:p>
          <a:p>
            <a:pPr marL="742950" lvl="1" indent="-285750">
              <a:buFont typeface="Arial" panose="020B0604020202020204" pitchFamily="34" charset="0"/>
              <a:buChar char="•"/>
            </a:pPr>
            <a:r>
              <a:rPr lang="en-US" sz="1000" dirty="0"/>
              <a:t>Privacy compliant data is collected from location enabled apps on mobile devices. Data collected when those location enabled mobile devices entered our geo fenced area </a:t>
            </a:r>
          </a:p>
          <a:p>
            <a:pPr marL="742950" lvl="1" indent="-285750">
              <a:buFont typeface="Arial" panose="020B0604020202020204" pitchFamily="34" charset="0"/>
              <a:buChar char="•"/>
            </a:pPr>
            <a:r>
              <a:rPr lang="en-US" sz="1000" dirty="0"/>
              <a:t>Data is collected through applications (news, weather, games, texting apps, traffic, etc.)</a:t>
            </a:r>
          </a:p>
          <a:p>
            <a:pPr marL="1200150" lvl="2" indent="-285750">
              <a:buFont typeface="Arial" panose="020B0604020202020204" pitchFamily="34" charset="0"/>
              <a:buChar char="•"/>
            </a:pPr>
            <a:r>
              <a:rPr lang="en-US" sz="1000" dirty="0"/>
              <a:t>Year over year numbers could be skewed by increase app penetration and data privacy settings/policies.</a:t>
            </a:r>
          </a:p>
          <a:p>
            <a:pPr marL="1200150" lvl="2" indent="-285750">
              <a:buFont typeface="Arial" panose="020B0604020202020204" pitchFamily="34" charset="0"/>
              <a:buChar char="•"/>
            </a:pPr>
            <a:r>
              <a:rPr lang="en-US" sz="1000" dirty="0"/>
              <a:t>Exception with China which does not share data…</a:t>
            </a:r>
          </a:p>
          <a:p>
            <a:pPr marL="742950" lvl="1" indent="-285750">
              <a:buFont typeface="Arial" panose="020B0604020202020204" pitchFamily="34" charset="0"/>
              <a:buChar char="•"/>
            </a:pPr>
            <a:r>
              <a:rPr lang="en-US" sz="1000" dirty="0"/>
              <a:t>Think of mobile data like survey data on steroids.</a:t>
            </a:r>
          </a:p>
          <a:p>
            <a:pPr marL="1200150" lvl="2" indent="-285750">
              <a:buFont typeface="Arial" panose="020B0604020202020204" pitchFamily="34" charset="0"/>
              <a:buChar char="•"/>
            </a:pPr>
            <a:r>
              <a:rPr lang="en-US" sz="1000" dirty="0"/>
              <a:t>A sample size greater than 30 yields a 95% level of confidence.</a:t>
            </a:r>
          </a:p>
          <a:p>
            <a:pPr marL="1200150" lvl="2" indent="-285750">
              <a:buFont typeface="Arial" panose="020B0604020202020204" pitchFamily="34" charset="0"/>
              <a:buChar char="•"/>
            </a:pPr>
            <a:r>
              <a:rPr lang="en-US" sz="1000" dirty="0"/>
              <a:t>This may be the largest sample size of data pertaining to visitors•</a:t>
            </a:r>
          </a:p>
          <a:p>
            <a:pPr marL="742950" lvl="1" indent="-285750">
              <a:buFont typeface="Arial" panose="020B0604020202020204" pitchFamily="34" charset="0"/>
              <a:buChar char="•"/>
            </a:pPr>
            <a:r>
              <a:rPr lang="en-US" sz="1000" dirty="0"/>
              <a:t>Should not be compared to visitation data.•</a:t>
            </a:r>
          </a:p>
          <a:p>
            <a:pPr marL="742950" lvl="1" indent="-285750">
              <a:buFont typeface="Arial" panose="020B0604020202020204" pitchFamily="34" charset="0"/>
              <a:buChar char="•"/>
            </a:pPr>
            <a:r>
              <a:rPr lang="en-US" sz="1000" dirty="0"/>
              <a:t>Many factors impact total sample size</a:t>
            </a:r>
          </a:p>
          <a:p>
            <a:pPr marL="1200150" lvl="2" indent="-285750">
              <a:buFont typeface="Arial" panose="020B0604020202020204" pitchFamily="34" charset="0"/>
              <a:buChar char="•"/>
            </a:pPr>
            <a:r>
              <a:rPr lang="en-US" sz="1000" dirty="0"/>
              <a:t>Number of app partnerships</a:t>
            </a:r>
          </a:p>
          <a:p>
            <a:pPr marL="1200150" lvl="2" indent="-285750">
              <a:buFont typeface="Arial" panose="020B0604020202020204" pitchFamily="34" charset="0"/>
              <a:buChar char="•"/>
            </a:pPr>
            <a:r>
              <a:rPr lang="en-US" sz="1000" dirty="0"/>
              <a:t>Usage of apps</a:t>
            </a:r>
          </a:p>
          <a:p>
            <a:pPr marL="1200150" lvl="2" indent="-285750">
              <a:buFont typeface="Arial" panose="020B0604020202020204" pitchFamily="34" charset="0"/>
              <a:buChar char="•"/>
            </a:pPr>
            <a:r>
              <a:rPr lang="en-US" sz="1000" dirty="0"/>
              <a:t>App developer policies</a:t>
            </a:r>
          </a:p>
          <a:p>
            <a:pPr marL="1200150" lvl="2" indent="-285750">
              <a:buFont typeface="Arial" panose="020B0604020202020204" pitchFamily="34" charset="0"/>
              <a:buChar char="•"/>
            </a:pPr>
            <a:r>
              <a:rPr lang="en-US" sz="1000" dirty="0"/>
              <a:t>Volume of visitors</a:t>
            </a:r>
          </a:p>
          <a:p>
            <a:pPr marL="285750" indent="-285750">
              <a:buFont typeface="Arial" panose="020B0604020202020204" pitchFamily="34" charset="0"/>
              <a:buChar char="•"/>
            </a:pPr>
            <a:r>
              <a:rPr lang="en-US" sz="1600" dirty="0"/>
              <a:t>Who Are Tourists vs Non-Tourists?</a:t>
            </a:r>
          </a:p>
          <a:p>
            <a:pPr marL="742950" lvl="1" indent="-285750">
              <a:buFont typeface="Arial" panose="020B0604020202020204" pitchFamily="34" charset="0"/>
              <a:buChar char="•"/>
            </a:pPr>
            <a:r>
              <a:rPr lang="en-US" sz="1000" dirty="0"/>
              <a:t>A Tourist is typically defined as follows:</a:t>
            </a:r>
          </a:p>
          <a:p>
            <a:pPr marL="1200150" lvl="2" indent="-285750">
              <a:buFont typeface="Arial" panose="020B0604020202020204" pitchFamily="34" charset="0"/>
              <a:buChar char="•"/>
            </a:pPr>
            <a:r>
              <a:rPr lang="en-US" sz="1000" dirty="0"/>
              <a:t>The visitor does not live or work within the study geography</a:t>
            </a:r>
          </a:p>
          <a:p>
            <a:pPr marL="1200150" lvl="2" indent="-285750">
              <a:buFont typeface="Arial" panose="020B0604020202020204" pitchFamily="34" charset="0"/>
              <a:buChar char="•"/>
            </a:pPr>
            <a:r>
              <a:rPr lang="en-US" sz="1000" dirty="0"/>
              <a:t>The visitor travels a minimum distance to the study geography</a:t>
            </a:r>
          </a:p>
          <a:p>
            <a:pPr marL="1200150" lvl="2" indent="-285750">
              <a:buFont typeface="Arial" panose="020B0604020202020204" pitchFamily="34" charset="0"/>
              <a:buChar char="•"/>
            </a:pPr>
            <a:r>
              <a:rPr lang="en-US" sz="1000" dirty="0"/>
              <a:t>The visitor appears in the study geography for a minimum period of time (exclude commuters/passers through etc.)</a:t>
            </a:r>
          </a:p>
        </p:txBody>
      </p:sp>
      <p:sp>
        <p:nvSpPr>
          <p:cNvPr id="2" name="Title 1">
            <a:extLst>
              <a:ext uri="{FF2B5EF4-FFF2-40B4-BE49-F238E27FC236}">
                <a16:creationId xmlns:a16="http://schemas.microsoft.com/office/drawing/2014/main" id="{67BAB162-3E0E-0E46-924F-D182F7CB8376}"/>
              </a:ext>
            </a:extLst>
          </p:cNvPr>
          <p:cNvSpPr>
            <a:spLocks noGrp="1"/>
          </p:cNvSpPr>
          <p:nvPr>
            <p:ph type="title"/>
          </p:nvPr>
        </p:nvSpPr>
        <p:spPr/>
        <p:txBody>
          <a:bodyPr>
            <a:normAutofit fontScale="90000"/>
          </a:bodyPr>
          <a:lstStyle/>
          <a:p>
            <a:r>
              <a:rPr lang="en-US" dirty="0"/>
              <a:t>Mobile Tourists and Non-Tourists Definitions</a:t>
            </a:r>
          </a:p>
        </p:txBody>
      </p:sp>
      <p:sp>
        <p:nvSpPr>
          <p:cNvPr id="4" name="Rectangle 3">
            <a:extLst>
              <a:ext uri="{FF2B5EF4-FFF2-40B4-BE49-F238E27FC236}">
                <a16:creationId xmlns:a16="http://schemas.microsoft.com/office/drawing/2014/main" id="{45AD5FF5-4197-4391-AAA4-3916C01B5013}"/>
              </a:ext>
            </a:extLst>
          </p:cNvPr>
          <p:cNvSpPr/>
          <p:nvPr/>
        </p:nvSpPr>
        <p:spPr>
          <a:xfrm>
            <a:off x="10381563" y="5892058"/>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spTree>
    <p:extLst>
      <p:ext uri="{BB962C8B-B14F-4D97-AF65-F5344CB8AC3E}">
        <p14:creationId xmlns:p14="http://schemas.microsoft.com/office/powerpoint/2010/main" val="3398244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51EE280-3535-764A-A43C-5470F16333CE}"/>
              </a:ext>
            </a:extLst>
          </p:cNvPr>
          <p:cNvSpPr txBox="1">
            <a:spLocks/>
          </p:cNvSpPr>
          <p:nvPr/>
        </p:nvSpPr>
        <p:spPr>
          <a:xfrm>
            <a:off x="784555" y="1395896"/>
            <a:ext cx="10620045" cy="44730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sz="1000" dirty="0"/>
          </a:p>
        </p:txBody>
      </p:sp>
      <p:sp>
        <p:nvSpPr>
          <p:cNvPr id="2" name="Title 1">
            <a:extLst>
              <a:ext uri="{FF2B5EF4-FFF2-40B4-BE49-F238E27FC236}">
                <a16:creationId xmlns:a16="http://schemas.microsoft.com/office/drawing/2014/main" id="{67BAB162-3E0E-0E46-924F-D182F7CB8376}"/>
              </a:ext>
            </a:extLst>
          </p:cNvPr>
          <p:cNvSpPr>
            <a:spLocks noGrp="1"/>
          </p:cNvSpPr>
          <p:nvPr>
            <p:ph type="title"/>
          </p:nvPr>
        </p:nvSpPr>
        <p:spPr/>
        <p:txBody>
          <a:bodyPr>
            <a:normAutofit fontScale="90000"/>
          </a:bodyPr>
          <a:lstStyle/>
          <a:p>
            <a:r>
              <a:rPr lang="en-US" dirty="0"/>
              <a:t>Mobile Tourists and Non-Tourists Definitions</a:t>
            </a:r>
          </a:p>
        </p:txBody>
      </p:sp>
      <p:graphicFrame>
        <p:nvGraphicFramePr>
          <p:cNvPr id="3" name="Table 2"/>
          <p:cNvGraphicFramePr>
            <a:graphicFrameLocks noGrp="1"/>
          </p:cNvGraphicFramePr>
          <p:nvPr>
            <p:extLst>
              <p:ext uri="{D42A27DB-BD31-4B8C-83A1-F6EECF244321}">
                <p14:modId xmlns:p14="http://schemas.microsoft.com/office/powerpoint/2010/main" val="530691689"/>
              </p:ext>
            </p:extLst>
          </p:nvPr>
        </p:nvGraphicFramePr>
        <p:xfrm>
          <a:off x="784552" y="1230112"/>
          <a:ext cx="10620046" cy="1645920"/>
        </p:xfrm>
        <a:graphic>
          <a:graphicData uri="http://schemas.openxmlformats.org/drawingml/2006/table">
            <a:tbl>
              <a:tblPr firstRow="1" bandRow="1">
                <a:tableStyleId>{BC89EF96-8CEA-46FF-86C4-4CE0E7609802}</a:tableStyleId>
              </a:tblPr>
              <a:tblGrid>
                <a:gridCol w="2425053">
                  <a:extLst>
                    <a:ext uri="{9D8B030D-6E8A-4147-A177-3AD203B41FA5}">
                      <a16:colId xmlns:a16="http://schemas.microsoft.com/office/drawing/2014/main" val="919523049"/>
                    </a:ext>
                  </a:extLst>
                </a:gridCol>
                <a:gridCol w="8194993">
                  <a:extLst>
                    <a:ext uri="{9D8B030D-6E8A-4147-A177-3AD203B41FA5}">
                      <a16:colId xmlns:a16="http://schemas.microsoft.com/office/drawing/2014/main" val="199253627"/>
                    </a:ext>
                  </a:extLst>
                </a:gridCol>
              </a:tblGrid>
              <a:tr h="224996">
                <a:tc>
                  <a:txBody>
                    <a:bodyPr/>
                    <a:lstStyle/>
                    <a:p>
                      <a:r>
                        <a:rPr lang="en-US" sz="1000" dirty="0">
                          <a:solidFill>
                            <a:schemeClr val="bg1"/>
                          </a:solidFill>
                          <a:latin typeface="Helvetica LT Std Condensed" panose="020B0506020202030204"/>
                        </a:rPr>
                        <a:t>Primary Study Geography</a:t>
                      </a:r>
                      <a:endParaRPr lang="en-ZA" sz="1000" dirty="0">
                        <a:solidFill>
                          <a:schemeClr val="bg1"/>
                        </a:solidFill>
                        <a:latin typeface="Helvetica LT Std Condensed" panose="020B0506020202030204"/>
                      </a:endParaRPr>
                    </a:p>
                  </a:txBody>
                  <a:tcPr>
                    <a:solidFill>
                      <a:srgbClr val="00AE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u="none" strike="noStrike" kern="1200" baseline="0" dirty="0">
                          <a:solidFill>
                            <a:schemeClr val="bg1"/>
                          </a:solidFill>
                          <a:latin typeface="Helvetica LT Std Condensed" panose="020B0506020202030204"/>
                        </a:rPr>
                        <a:t>Tourists are defined as:</a:t>
                      </a:r>
                      <a:endParaRPr lang="en-US" sz="1000" b="0" i="0" u="none" strike="noStrike" kern="1200" baseline="0" dirty="0">
                        <a:solidFill>
                          <a:schemeClr val="bg1"/>
                        </a:solidFill>
                        <a:latin typeface="Helvetica LT Std Condensed" panose="020B0506020202030204"/>
                        <a:ea typeface="+mn-ea"/>
                        <a:cs typeface="+mn-cs"/>
                      </a:endParaRPr>
                    </a:p>
                  </a:txBody>
                  <a:tcPr>
                    <a:solidFill>
                      <a:srgbClr val="00AEEF"/>
                    </a:solidFill>
                  </a:tcPr>
                </a:tc>
                <a:extLst>
                  <a:ext uri="{0D108BD9-81ED-4DB2-BD59-A6C34878D82A}">
                    <a16:rowId xmlns:a16="http://schemas.microsoft.com/office/drawing/2014/main" val="1038113705"/>
                  </a:ext>
                </a:extLst>
              </a:tr>
              <a:tr h="365619">
                <a:tc>
                  <a:txBody>
                    <a:bodyPr/>
                    <a:lstStyle/>
                    <a:p>
                      <a:r>
                        <a:rPr lang="en-US" sz="1000" dirty="0">
                          <a:solidFill>
                            <a:srgbClr val="4D4D4F"/>
                          </a:solidFill>
                          <a:latin typeface="Helvetica LT Std Condensed" panose="020B0506020202030204"/>
                        </a:rPr>
                        <a:t>Province</a:t>
                      </a:r>
                      <a:r>
                        <a:rPr lang="en-US" sz="1000" baseline="0" dirty="0">
                          <a:solidFill>
                            <a:srgbClr val="4D4D4F"/>
                          </a:solidFill>
                          <a:latin typeface="Helvetica LT Std Condensed" panose="020B0506020202030204"/>
                        </a:rPr>
                        <a:t>/Tourism Regions</a:t>
                      </a:r>
                      <a:endParaRPr lang="en-ZA" sz="1000" dirty="0">
                        <a:solidFill>
                          <a:srgbClr val="4D4D4F"/>
                        </a:solidFill>
                        <a:latin typeface="Helvetica LT Std Condensed" panose="020B0506020202030204"/>
                      </a:endParaRPr>
                    </a:p>
                  </a:txBody>
                  <a:tcPr>
                    <a:solidFill>
                      <a:srgbClr val="00AEEF">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u="none" strike="noStrike" kern="1200" baseline="0" dirty="0">
                          <a:solidFill>
                            <a:srgbClr val="4D4D4F"/>
                          </a:solidFill>
                          <a:latin typeface="Helvetica LT Std Condensed" panose="020B0506020202030204"/>
                        </a:rPr>
                        <a:t>When a visitor does not live or work in Cape Town, Cape Winelands, Cape Overberg, Weskus, Garden Route &amp; Klein Karoo and Cape Karoo and they have traveled more than 25 miles (40km) and they have stayed in the polygon for more than 120 minutes, they are a tourist.	</a:t>
                      </a:r>
                      <a:endParaRPr lang="en-US" sz="1000" b="0" i="0" u="none" strike="noStrike" kern="1200" baseline="0" dirty="0">
                        <a:solidFill>
                          <a:srgbClr val="4D4D4F"/>
                        </a:solidFill>
                        <a:latin typeface="Helvetica LT Std Condensed" panose="020B0506020202030204"/>
                        <a:ea typeface="+mn-ea"/>
                        <a:cs typeface="+mn-cs"/>
                      </a:endParaRPr>
                    </a:p>
                  </a:txBody>
                  <a:tcPr>
                    <a:solidFill>
                      <a:srgbClr val="00AEEF">
                        <a:alpha val="20000"/>
                      </a:srgbClr>
                    </a:solidFill>
                  </a:tcPr>
                </a:tc>
                <a:extLst>
                  <a:ext uri="{0D108BD9-81ED-4DB2-BD59-A6C34878D82A}">
                    <a16:rowId xmlns:a16="http://schemas.microsoft.com/office/drawing/2014/main" val="2334415908"/>
                  </a:ext>
                </a:extLst>
              </a:tr>
              <a:tr h="646865">
                <a:tc gridSpan="2">
                  <a:txBody>
                    <a:bodyPr/>
                    <a:lstStyle/>
                    <a:p>
                      <a:r>
                        <a:rPr lang="en-ZA" sz="1000" b="1" u="none" strike="noStrike" kern="1200" baseline="0" dirty="0">
                          <a:solidFill>
                            <a:srgbClr val="4D4D4F"/>
                          </a:solidFill>
                          <a:latin typeface="Helvetica LT Std Condensed" panose="020B0506020202030204"/>
                        </a:rPr>
                        <a:t>Notes and Considerations:</a:t>
                      </a:r>
                    </a:p>
                    <a:p>
                      <a:pPr marL="171450" indent="-171450">
                        <a:buFont typeface="Arial" panose="020B0604020202020204" pitchFamily="34" charset="0"/>
                        <a:buChar char="•"/>
                      </a:pPr>
                      <a:r>
                        <a:rPr lang="en-US" sz="1000" u="none" strike="noStrike" kern="1200" baseline="0" dirty="0">
                          <a:solidFill>
                            <a:srgbClr val="4D4D4F"/>
                          </a:solidFill>
                          <a:latin typeface="Helvetica LT Std Condensed" panose="020B0506020202030204"/>
                        </a:rPr>
                        <a:t>Residents of the Western Cape are not counted as a tourists </a:t>
                      </a:r>
                    </a:p>
                    <a:p>
                      <a:pPr marL="171450" indent="-171450">
                        <a:buFont typeface="Arial" panose="020B0604020202020204" pitchFamily="34" charset="0"/>
                        <a:buChar char="•"/>
                      </a:pPr>
                      <a:r>
                        <a:rPr lang="en-US" sz="1000" u="none" strike="noStrike" kern="1200" baseline="0" dirty="0">
                          <a:solidFill>
                            <a:srgbClr val="4D4D4F"/>
                          </a:solidFill>
                          <a:latin typeface="Helvetica LT Std Condensed" panose="020B0506020202030204"/>
                        </a:rPr>
                        <a:t>Minimum distance traveled to meet the definition of tourist. Distance travelled is calculated from the visitors Common Evening Location (latitude and longitude) to the center of the polygon </a:t>
                      </a:r>
                    </a:p>
                    <a:p>
                      <a:pPr marL="171450" indent="-171450">
                        <a:buFont typeface="Arial" panose="020B0604020202020204" pitchFamily="34" charset="0"/>
                        <a:buChar char="•"/>
                      </a:pPr>
                      <a:r>
                        <a:rPr lang="en-US" sz="1000" u="none" strike="noStrike" kern="1200" baseline="0" dirty="0">
                          <a:solidFill>
                            <a:srgbClr val="4D4D4F"/>
                          </a:solidFill>
                          <a:latin typeface="Helvetica LT Std Condensed" panose="020B0506020202030204"/>
                        </a:rPr>
                        <a:t>Minimum duration of visit of 120 minutes excludes commuters driving through each region</a:t>
                      </a:r>
                      <a:endParaRPr lang="en-US" sz="1000" b="0" i="0" u="none" strike="noStrike" kern="1200" baseline="0" dirty="0">
                        <a:solidFill>
                          <a:srgbClr val="4D4D4F"/>
                        </a:solidFill>
                        <a:latin typeface="Helvetica LT Std Condensed" panose="020B0506020202030204"/>
                        <a:ea typeface="+mn-ea"/>
                        <a:cs typeface="+mn-cs"/>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rgbClr val="4D4D4F"/>
                        </a:solidFill>
                        <a:latin typeface="Helvetica LT Std Condensed" panose="020B0506020202030204"/>
                        <a:ea typeface="+mn-ea"/>
                        <a:cs typeface="+mn-cs"/>
                      </a:endParaRPr>
                    </a:p>
                  </a:txBody>
                  <a:tcPr/>
                </a:tc>
                <a:extLst>
                  <a:ext uri="{0D108BD9-81ED-4DB2-BD59-A6C34878D82A}">
                    <a16:rowId xmlns:a16="http://schemas.microsoft.com/office/drawing/2014/main" val="3845752917"/>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538491938"/>
              </p:ext>
            </p:extLst>
          </p:nvPr>
        </p:nvGraphicFramePr>
        <p:xfrm>
          <a:off x="784552" y="2635536"/>
          <a:ext cx="10620046" cy="1493520"/>
        </p:xfrm>
        <a:graphic>
          <a:graphicData uri="http://schemas.openxmlformats.org/drawingml/2006/table">
            <a:tbl>
              <a:tblPr firstRow="1" bandRow="1">
                <a:tableStyleId>{BC89EF96-8CEA-46FF-86C4-4CE0E7609802}</a:tableStyleId>
              </a:tblPr>
              <a:tblGrid>
                <a:gridCol w="2431190">
                  <a:extLst>
                    <a:ext uri="{9D8B030D-6E8A-4147-A177-3AD203B41FA5}">
                      <a16:colId xmlns:a16="http://schemas.microsoft.com/office/drawing/2014/main" val="919523049"/>
                    </a:ext>
                  </a:extLst>
                </a:gridCol>
                <a:gridCol w="8188856">
                  <a:extLst>
                    <a:ext uri="{9D8B030D-6E8A-4147-A177-3AD203B41FA5}">
                      <a16:colId xmlns:a16="http://schemas.microsoft.com/office/drawing/2014/main" val="199253627"/>
                    </a:ext>
                  </a:extLst>
                </a:gridCol>
              </a:tblGrid>
              <a:tr h="200440">
                <a:tc>
                  <a:txBody>
                    <a:bodyPr/>
                    <a:lstStyle/>
                    <a:p>
                      <a:r>
                        <a:rPr lang="en-US" sz="1000" dirty="0">
                          <a:solidFill>
                            <a:schemeClr val="bg1"/>
                          </a:solidFill>
                          <a:latin typeface="Helvetica LT Std Condensed" panose="020B0506020202030204"/>
                        </a:rPr>
                        <a:t>Secondary Study Geography</a:t>
                      </a:r>
                      <a:endParaRPr lang="en-ZA" sz="1000" dirty="0">
                        <a:solidFill>
                          <a:schemeClr val="bg1"/>
                        </a:solidFill>
                        <a:latin typeface="Helvetica LT Std Condensed" panose="020B0506020202030204"/>
                      </a:endParaRPr>
                    </a:p>
                  </a:txBody>
                  <a:tcPr>
                    <a:solidFill>
                      <a:srgbClr val="00AE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u="none" strike="noStrike" kern="1200" baseline="0" dirty="0">
                          <a:solidFill>
                            <a:schemeClr val="bg1"/>
                          </a:solidFill>
                          <a:latin typeface="Helvetica LT Std Condensed" panose="020B0506020202030204"/>
                        </a:rPr>
                        <a:t>Tourists are defined as:</a:t>
                      </a:r>
                      <a:endParaRPr lang="en-US" sz="1000" b="0" i="0" u="none" strike="noStrike" kern="1200" baseline="0" dirty="0">
                        <a:solidFill>
                          <a:schemeClr val="bg1"/>
                        </a:solidFill>
                        <a:latin typeface="Helvetica LT Std Condensed" panose="020B0506020202030204"/>
                        <a:ea typeface="+mn-ea"/>
                        <a:cs typeface="+mn-cs"/>
                      </a:endParaRPr>
                    </a:p>
                  </a:txBody>
                  <a:tcPr>
                    <a:solidFill>
                      <a:srgbClr val="00AEEF"/>
                    </a:solidFill>
                  </a:tcPr>
                </a:tc>
                <a:extLst>
                  <a:ext uri="{0D108BD9-81ED-4DB2-BD59-A6C34878D82A}">
                    <a16:rowId xmlns:a16="http://schemas.microsoft.com/office/drawing/2014/main" val="1038113705"/>
                  </a:ext>
                </a:extLst>
              </a:tr>
              <a:tr h="248062">
                <a:tc>
                  <a:txBody>
                    <a:bodyPr/>
                    <a:lstStyle/>
                    <a:p>
                      <a:r>
                        <a:rPr lang="en-US" sz="1000" dirty="0">
                          <a:solidFill>
                            <a:srgbClr val="4D4D4F"/>
                          </a:solidFill>
                          <a:latin typeface="Helvetica LT Std Condensed" panose="020B0506020202030204"/>
                        </a:rPr>
                        <a:t>City or Town</a:t>
                      </a:r>
                      <a:endParaRPr lang="en-ZA" sz="1000" dirty="0">
                        <a:solidFill>
                          <a:srgbClr val="4D4D4F"/>
                        </a:solidFill>
                        <a:latin typeface="Helvetica LT Std Condensed" panose="020B0506020202030204"/>
                      </a:endParaRPr>
                    </a:p>
                  </a:txBody>
                  <a:tcPr>
                    <a:solidFill>
                      <a:srgbClr val="00AEEF">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u="none" strike="noStrike" kern="1200" baseline="0" dirty="0">
                          <a:solidFill>
                            <a:srgbClr val="4D4D4F"/>
                          </a:solidFill>
                          <a:latin typeface="Helvetica LT Std Condensed" panose="020B0506020202030204"/>
                        </a:rPr>
                        <a:t>When a visitor does not live or work in the City or Town and they have traveled more than 25 miles (40km), and they have stayed for more than 45 minutes, they are a tourist. </a:t>
                      </a:r>
                      <a:endParaRPr lang="en-US" sz="1000" b="0" i="0" u="none" strike="noStrike" kern="1200" baseline="0" dirty="0">
                        <a:solidFill>
                          <a:srgbClr val="4D4D4F"/>
                        </a:solidFill>
                        <a:latin typeface="Helvetica LT Std Condensed" panose="020B0506020202030204"/>
                        <a:ea typeface="+mn-ea"/>
                        <a:cs typeface="+mn-cs"/>
                      </a:endParaRPr>
                    </a:p>
                  </a:txBody>
                  <a:tcPr>
                    <a:solidFill>
                      <a:srgbClr val="00AEEF">
                        <a:alpha val="20000"/>
                      </a:srgbClr>
                    </a:solidFill>
                  </a:tcPr>
                </a:tc>
                <a:extLst>
                  <a:ext uri="{0D108BD9-81ED-4DB2-BD59-A6C34878D82A}">
                    <a16:rowId xmlns:a16="http://schemas.microsoft.com/office/drawing/2014/main" val="2334415908"/>
                  </a:ext>
                </a:extLst>
              </a:tr>
              <a:tr h="576266">
                <a:tc gridSpan="2">
                  <a:txBody>
                    <a:bodyPr/>
                    <a:lstStyle/>
                    <a:p>
                      <a:r>
                        <a:rPr lang="en-US" sz="1000" b="1" u="none" strike="noStrike" kern="1200" baseline="0" dirty="0">
                          <a:solidFill>
                            <a:srgbClr val="4D4D4F"/>
                          </a:solidFill>
                          <a:latin typeface="Helvetica LT Std Condensed" panose="020B0506020202030204"/>
                        </a:rPr>
                        <a:t>Notes and Considerations:</a:t>
                      </a:r>
                    </a:p>
                    <a:p>
                      <a:pPr marL="171450" indent="-171450">
                        <a:buFont typeface="Arial" panose="020B0604020202020204" pitchFamily="34" charset="0"/>
                        <a:buChar char="•"/>
                      </a:pPr>
                      <a:r>
                        <a:rPr lang="en-US" sz="1000" u="none" strike="noStrike" kern="1200" baseline="0" dirty="0">
                          <a:solidFill>
                            <a:srgbClr val="4D4D4F"/>
                          </a:solidFill>
                          <a:latin typeface="Helvetica LT Std Condensed" panose="020B0506020202030204"/>
                        </a:rPr>
                        <a:t>Residents of a city are not counted as a tourist of the city</a:t>
                      </a:r>
                    </a:p>
                    <a:p>
                      <a:pPr marL="171450" indent="-171450">
                        <a:buFont typeface="Arial" panose="020B0604020202020204" pitchFamily="34" charset="0"/>
                        <a:buChar char="•"/>
                      </a:pPr>
                      <a:r>
                        <a:rPr lang="en-US" sz="1000" u="none" strike="noStrike" kern="1200" baseline="0" dirty="0">
                          <a:solidFill>
                            <a:srgbClr val="4D4D4F"/>
                          </a:solidFill>
                          <a:latin typeface="Helvetica LT Std Condensed" panose="020B0506020202030204"/>
                        </a:rPr>
                        <a:t>Minimum distance traveled of 40km satisfies tourist definition for minimum distance traveled. Distance travelled is calculated from the visitors Common Evening Location (latitude and longitude) to the center of the polygon</a:t>
                      </a:r>
                    </a:p>
                    <a:p>
                      <a:pPr marL="171450" indent="-171450">
                        <a:buFont typeface="Arial" panose="020B0604020202020204" pitchFamily="34" charset="0"/>
                        <a:buChar char="•"/>
                      </a:pPr>
                      <a:r>
                        <a:rPr lang="en-US" sz="1000" u="none" strike="noStrike" kern="1200" baseline="0" dirty="0">
                          <a:solidFill>
                            <a:srgbClr val="4D4D4F"/>
                          </a:solidFill>
                          <a:latin typeface="Helvetica LT Std Condensed" panose="020B0506020202030204"/>
                        </a:rPr>
                        <a:t>Minimum duration of visit of 45 minutes excludes commuters driving through each city</a:t>
                      </a:r>
                      <a:endParaRPr lang="en-US" sz="1000" b="0" i="0" u="none" strike="noStrike" kern="1200" baseline="0" dirty="0">
                        <a:solidFill>
                          <a:srgbClr val="4D4D4F"/>
                        </a:solidFill>
                        <a:latin typeface="Helvetica LT Std Condensed" panose="020B0506020202030204"/>
                        <a:ea typeface="+mn-ea"/>
                        <a:cs typeface="+mn-cs"/>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rgbClr val="4D4D4F"/>
                        </a:solidFill>
                        <a:latin typeface="Helvetica LT Std Condensed" panose="020B0506020202030204"/>
                        <a:ea typeface="+mn-ea"/>
                        <a:cs typeface="+mn-cs"/>
                      </a:endParaRPr>
                    </a:p>
                  </a:txBody>
                  <a:tcPr/>
                </a:tc>
                <a:extLst>
                  <a:ext uri="{0D108BD9-81ED-4DB2-BD59-A6C34878D82A}">
                    <a16:rowId xmlns:a16="http://schemas.microsoft.com/office/drawing/2014/main" val="3845752917"/>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760282997"/>
              </p:ext>
            </p:extLst>
          </p:nvPr>
        </p:nvGraphicFramePr>
        <p:xfrm>
          <a:off x="784555" y="3924588"/>
          <a:ext cx="10620046" cy="1341120"/>
        </p:xfrm>
        <a:graphic>
          <a:graphicData uri="http://schemas.openxmlformats.org/drawingml/2006/table">
            <a:tbl>
              <a:tblPr firstRow="1" bandRow="1">
                <a:tableStyleId>{BC89EF96-8CEA-46FF-86C4-4CE0E7609802}</a:tableStyleId>
              </a:tblPr>
              <a:tblGrid>
                <a:gridCol w="2437327">
                  <a:extLst>
                    <a:ext uri="{9D8B030D-6E8A-4147-A177-3AD203B41FA5}">
                      <a16:colId xmlns:a16="http://schemas.microsoft.com/office/drawing/2014/main" val="919523049"/>
                    </a:ext>
                  </a:extLst>
                </a:gridCol>
                <a:gridCol w="8182719">
                  <a:extLst>
                    <a:ext uri="{9D8B030D-6E8A-4147-A177-3AD203B41FA5}">
                      <a16:colId xmlns:a16="http://schemas.microsoft.com/office/drawing/2014/main" val="199253627"/>
                    </a:ext>
                  </a:extLst>
                </a:gridCol>
              </a:tblGrid>
              <a:tr h="213045">
                <a:tc>
                  <a:txBody>
                    <a:bodyPr/>
                    <a:lstStyle/>
                    <a:p>
                      <a:r>
                        <a:rPr lang="en-US" sz="1000" dirty="0">
                          <a:solidFill>
                            <a:schemeClr val="bg1"/>
                          </a:solidFill>
                          <a:latin typeface="Helvetica LT Std Condensed" panose="020B0506020202030204"/>
                        </a:rPr>
                        <a:t>Point</a:t>
                      </a:r>
                      <a:r>
                        <a:rPr lang="en-US" sz="1000" baseline="0" dirty="0">
                          <a:solidFill>
                            <a:schemeClr val="bg1"/>
                          </a:solidFill>
                          <a:latin typeface="Helvetica LT Std Condensed" panose="020B0506020202030204"/>
                        </a:rPr>
                        <a:t> of Interest</a:t>
                      </a:r>
                      <a:r>
                        <a:rPr lang="en-US" sz="1000" dirty="0">
                          <a:solidFill>
                            <a:schemeClr val="bg1"/>
                          </a:solidFill>
                          <a:latin typeface="Helvetica LT Std Condensed" panose="020B0506020202030204"/>
                        </a:rPr>
                        <a:t> Study Geography</a:t>
                      </a:r>
                      <a:endParaRPr lang="en-ZA" sz="1000" dirty="0">
                        <a:solidFill>
                          <a:schemeClr val="bg1"/>
                        </a:solidFill>
                        <a:latin typeface="Helvetica LT Std Condensed" panose="020B0506020202030204"/>
                      </a:endParaRPr>
                    </a:p>
                  </a:txBody>
                  <a:tcPr>
                    <a:solidFill>
                      <a:srgbClr val="00AE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u="none" strike="noStrike" kern="1200" baseline="0" dirty="0">
                          <a:solidFill>
                            <a:schemeClr val="bg1"/>
                          </a:solidFill>
                          <a:latin typeface="Helvetica LT Std Condensed" panose="020B0506020202030204"/>
                        </a:rPr>
                        <a:t>Tourists are defined as:</a:t>
                      </a:r>
                      <a:endParaRPr lang="en-US" sz="1000" b="0" i="0" u="none" strike="noStrike" kern="1200" baseline="0" dirty="0">
                        <a:solidFill>
                          <a:schemeClr val="bg1"/>
                        </a:solidFill>
                        <a:latin typeface="Helvetica LT Std Condensed" panose="020B0506020202030204"/>
                        <a:ea typeface="+mn-ea"/>
                        <a:cs typeface="+mn-cs"/>
                      </a:endParaRPr>
                    </a:p>
                  </a:txBody>
                  <a:tcPr>
                    <a:solidFill>
                      <a:srgbClr val="00AEEF"/>
                    </a:solidFill>
                  </a:tcPr>
                </a:tc>
                <a:extLst>
                  <a:ext uri="{0D108BD9-81ED-4DB2-BD59-A6C34878D82A}">
                    <a16:rowId xmlns:a16="http://schemas.microsoft.com/office/drawing/2014/main" val="1038113705"/>
                  </a:ext>
                </a:extLst>
              </a:tr>
              <a:tr h="193886">
                <a:tc>
                  <a:txBody>
                    <a:bodyPr/>
                    <a:lstStyle/>
                    <a:p>
                      <a:r>
                        <a:rPr lang="en-US" sz="1000" dirty="0">
                          <a:solidFill>
                            <a:srgbClr val="4D4D4F"/>
                          </a:solidFill>
                          <a:latin typeface="Helvetica LT Std Condensed" panose="020B0506020202030204"/>
                        </a:rPr>
                        <a:t>All</a:t>
                      </a:r>
                      <a:r>
                        <a:rPr lang="en-US" sz="1000" baseline="0" dirty="0">
                          <a:solidFill>
                            <a:srgbClr val="4D4D4F"/>
                          </a:solidFill>
                          <a:latin typeface="Helvetica LT Std Condensed" panose="020B0506020202030204"/>
                        </a:rPr>
                        <a:t> Tourism Experiences</a:t>
                      </a:r>
                      <a:endParaRPr lang="en-ZA" sz="1000" dirty="0">
                        <a:solidFill>
                          <a:srgbClr val="4D4D4F"/>
                        </a:solidFill>
                        <a:latin typeface="Helvetica LT Std Condensed" panose="020B0506020202030204"/>
                      </a:endParaRPr>
                    </a:p>
                  </a:txBody>
                  <a:tcPr>
                    <a:solidFill>
                      <a:srgbClr val="00AEEF">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u="none" strike="noStrike" kern="1200" baseline="0" dirty="0">
                          <a:solidFill>
                            <a:srgbClr val="4D4D4F"/>
                          </a:solidFill>
                          <a:latin typeface="Helvetica LT Std Condensed" panose="020B0506020202030204"/>
                        </a:rPr>
                        <a:t>When a visitor stays in the polygon for more than 15 minutes and has not visited the polygon more than 20 times in any 90 day period, they are a tourist</a:t>
                      </a:r>
                      <a:endParaRPr lang="en-US" sz="1000" b="0" i="0" u="none" strike="noStrike" kern="1200" baseline="0" dirty="0">
                        <a:solidFill>
                          <a:srgbClr val="4D4D4F"/>
                        </a:solidFill>
                        <a:latin typeface="Helvetica LT Std Condensed" panose="020B0506020202030204"/>
                        <a:ea typeface="+mn-ea"/>
                        <a:cs typeface="+mn-cs"/>
                      </a:endParaRPr>
                    </a:p>
                  </a:txBody>
                  <a:tcPr>
                    <a:solidFill>
                      <a:srgbClr val="00AEEF">
                        <a:alpha val="20000"/>
                      </a:srgbClr>
                    </a:solidFill>
                  </a:tcPr>
                </a:tc>
                <a:extLst>
                  <a:ext uri="{0D108BD9-81ED-4DB2-BD59-A6C34878D82A}">
                    <a16:rowId xmlns:a16="http://schemas.microsoft.com/office/drawing/2014/main" val="2334415908"/>
                  </a:ext>
                </a:extLst>
              </a:tr>
              <a:tr h="557423">
                <a:tc gridSpan="2">
                  <a:txBody>
                    <a:bodyPr/>
                    <a:lstStyle/>
                    <a:p>
                      <a:r>
                        <a:rPr lang="en-US" sz="1000" b="1" u="none" strike="noStrike" kern="1200" baseline="0" dirty="0">
                          <a:solidFill>
                            <a:srgbClr val="4D4D4F"/>
                          </a:solidFill>
                          <a:latin typeface="Helvetica LT Std Condensed" panose="020B0506020202030204"/>
                        </a:rPr>
                        <a:t>Notes and Considerations:</a:t>
                      </a:r>
                    </a:p>
                    <a:p>
                      <a:pPr marL="171450" indent="-171450">
                        <a:buFont typeface="Arial" panose="020B0604020202020204" pitchFamily="34" charset="0"/>
                        <a:buChar char="•"/>
                      </a:pPr>
                      <a:r>
                        <a:rPr lang="en-US" sz="1000" b="0" u="none" strike="noStrike" kern="1200" baseline="0" dirty="0">
                          <a:solidFill>
                            <a:srgbClr val="4D4D4F"/>
                          </a:solidFill>
                          <a:latin typeface="Helvetica LT Std Condensed" panose="020B0506020202030204"/>
                        </a:rPr>
                        <a:t>Any 90 day period refers to any consecutive 90 days in their mobile location data history</a:t>
                      </a:r>
                    </a:p>
                    <a:p>
                      <a:pPr marL="171450" indent="-171450">
                        <a:buFont typeface="Arial" panose="020B0604020202020204" pitchFamily="34" charset="0"/>
                        <a:buChar char="•"/>
                      </a:pPr>
                      <a:r>
                        <a:rPr lang="en-US" sz="1000" b="0" u="none" strike="noStrike" kern="1200" baseline="0" dirty="0">
                          <a:solidFill>
                            <a:srgbClr val="4D4D4F"/>
                          </a:solidFill>
                          <a:latin typeface="Helvetica LT Std Condensed" panose="020B0506020202030204"/>
                        </a:rPr>
                        <a:t>Filter out visitors not staying for any meaningful length of time (couriers, taxis etc.).</a:t>
                      </a:r>
                    </a:p>
                    <a:p>
                      <a:pPr marL="171450" indent="-171450">
                        <a:buFont typeface="Arial" panose="020B0604020202020204" pitchFamily="34" charset="0"/>
                        <a:buChar char="•"/>
                      </a:pPr>
                      <a:r>
                        <a:rPr lang="en-US" sz="1000" b="0" u="none" strike="noStrike" kern="1200" baseline="0" dirty="0">
                          <a:solidFill>
                            <a:srgbClr val="4D4D4F"/>
                          </a:solidFill>
                          <a:latin typeface="Helvetica LT Std Condensed" panose="020B0506020202030204"/>
                        </a:rPr>
                        <a:t>Filter out people who work at the Tourism Experience.</a:t>
                      </a:r>
                      <a:endParaRPr lang="en-US" sz="1000" b="0" i="0" u="none" strike="noStrike" kern="1200" baseline="0" dirty="0">
                        <a:solidFill>
                          <a:srgbClr val="4D4D4F"/>
                        </a:solidFill>
                        <a:latin typeface="Helvetica LT Std Condensed" panose="020B0506020202030204"/>
                        <a:ea typeface="+mn-ea"/>
                        <a:cs typeface="+mn-cs"/>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rgbClr val="4D4D4F"/>
                        </a:solidFill>
                        <a:latin typeface="Helvetica LT Std Condensed" panose="020B0506020202030204"/>
                        <a:ea typeface="+mn-ea"/>
                        <a:cs typeface="+mn-cs"/>
                      </a:endParaRPr>
                    </a:p>
                  </a:txBody>
                  <a:tcPr/>
                </a:tc>
                <a:extLst>
                  <a:ext uri="{0D108BD9-81ED-4DB2-BD59-A6C34878D82A}">
                    <a16:rowId xmlns:a16="http://schemas.microsoft.com/office/drawing/2014/main" val="3845752917"/>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539619831"/>
              </p:ext>
            </p:extLst>
          </p:nvPr>
        </p:nvGraphicFramePr>
        <p:xfrm>
          <a:off x="784552" y="5209418"/>
          <a:ext cx="10620046" cy="853277"/>
        </p:xfrm>
        <a:graphic>
          <a:graphicData uri="http://schemas.openxmlformats.org/drawingml/2006/table">
            <a:tbl>
              <a:tblPr firstRow="1" bandRow="1">
                <a:tableStyleId>{BC89EF96-8CEA-46FF-86C4-4CE0E7609802}</a:tableStyleId>
              </a:tblPr>
              <a:tblGrid>
                <a:gridCol w="10620046">
                  <a:extLst>
                    <a:ext uri="{9D8B030D-6E8A-4147-A177-3AD203B41FA5}">
                      <a16:colId xmlns:a16="http://schemas.microsoft.com/office/drawing/2014/main" val="919523049"/>
                    </a:ext>
                  </a:extLst>
                </a:gridCol>
              </a:tblGrid>
              <a:tr h="211978">
                <a:tc>
                  <a:txBody>
                    <a:bodyPr/>
                    <a:lstStyle/>
                    <a:p>
                      <a:r>
                        <a:rPr lang="en-US" sz="1000" dirty="0">
                          <a:solidFill>
                            <a:schemeClr val="bg1"/>
                          </a:solidFill>
                          <a:latin typeface="Helvetica LT Std Condensed" panose="020B0506020202030204"/>
                        </a:rPr>
                        <a:t>What are</a:t>
                      </a:r>
                      <a:r>
                        <a:rPr lang="en-US" sz="1000" baseline="0" dirty="0">
                          <a:solidFill>
                            <a:schemeClr val="bg1"/>
                          </a:solidFill>
                          <a:latin typeface="Helvetica LT Std Condensed" panose="020B0506020202030204"/>
                        </a:rPr>
                        <a:t> Tourist Segments?</a:t>
                      </a:r>
                      <a:endParaRPr lang="en-ZA" sz="1000" dirty="0">
                        <a:solidFill>
                          <a:schemeClr val="bg1"/>
                        </a:solidFill>
                        <a:latin typeface="Helvetica LT Std Condensed" panose="020B0506020202030204"/>
                      </a:endParaRPr>
                    </a:p>
                  </a:txBody>
                  <a:tcPr>
                    <a:solidFill>
                      <a:srgbClr val="00AEEF"/>
                    </a:solidFill>
                  </a:tcPr>
                </a:tc>
                <a:extLst>
                  <a:ext uri="{0D108BD9-81ED-4DB2-BD59-A6C34878D82A}">
                    <a16:rowId xmlns:a16="http://schemas.microsoft.com/office/drawing/2014/main" val="1038113705"/>
                  </a:ext>
                </a:extLst>
              </a:tr>
              <a:tr h="609437">
                <a:tc>
                  <a:txBody>
                    <a:bodyPr/>
                    <a:lstStyle/>
                    <a:p>
                      <a:pPr marL="171450" indent="-171450">
                        <a:buFont typeface="Arial" panose="020B0604020202020204" pitchFamily="34" charset="0"/>
                        <a:buChar char="•"/>
                      </a:pPr>
                      <a:r>
                        <a:rPr lang="en-US" sz="1000" b="1" i="0" u="none" strike="noStrike" kern="1200" baseline="0" dirty="0">
                          <a:solidFill>
                            <a:srgbClr val="4D4D4F"/>
                          </a:solidFill>
                          <a:latin typeface="Helvetica LT Std Condensed" panose="020B0506020202030204"/>
                          <a:ea typeface="+mn-ea"/>
                          <a:cs typeface="+mn-cs"/>
                        </a:rPr>
                        <a:t>Local Tourists:</a:t>
                      </a:r>
                      <a:r>
                        <a:rPr lang="en-US" sz="1000" b="0" i="0" u="none" strike="noStrike" kern="1200" baseline="0" dirty="0">
                          <a:solidFill>
                            <a:srgbClr val="4D4D4F"/>
                          </a:solidFill>
                          <a:latin typeface="Helvetica LT Std Condensed" panose="020B0506020202030204"/>
                          <a:ea typeface="+mn-ea"/>
                          <a:cs typeface="+mn-cs"/>
                        </a:rPr>
                        <a:t> Tourists who reside within the same Region.</a:t>
                      </a:r>
                    </a:p>
                    <a:p>
                      <a:pPr marL="171450" indent="-171450">
                        <a:buFont typeface="Arial" panose="020B0604020202020204" pitchFamily="34" charset="0"/>
                        <a:buChar char="•"/>
                      </a:pPr>
                      <a:r>
                        <a:rPr lang="en-US" sz="1000" b="1" i="0" u="none" strike="noStrike" kern="1200" baseline="0" dirty="0">
                          <a:solidFill>
                            <a:srgbClr val="4D4D4F"/>
                          </a:solidFill>
                          <a:latin typeface="Helvetica LT Std Condensed" panose="020B0506020202030204"/>
                          <a:ea typeface="+mn-ea"/>
                          <a:cs typeface="+mn-cs"/>
                        </a:rPr>
                        <a:t>Domestic Tourists:</a:t>
                      </a:r>
                      <a:r>
                        <a:rPr lang="en-US" sz="1000" b="0" i="0" u="none" strike="noStrike" kern="1200" baseline="0" dirty="0">
                          <a:solidFill>
                            <a:srgbClr val="4D4D4F"/>
                          </a:solidFill>
                          <a:latin typeface="Helvetica LT Std Condensed" panose="020B0506020202030204"/>
                          <a:ea typeface="+mn-ea"/>
                          <a:cs typeface="+mn-cs"/>
                        </a:rPr>
                        <a:t> Tourists who reside in South Africa outside of Western Cape</a:t>
                      </a:r>
                    </a:p>
                    <a:p>
                      <a:pPr marL="171450" indent="-171450">
                        <a:buFont typeface="Arial" panose="020B0604020202020204" pitchFamily="34" charset="0"/>
                        <a:buChar char="•"/>
                      </a:pPr>
                      <a:r>
                        <a:rPr lang="en-US" sz="1000" b="1" i="0" u="none" strike="noStrike" kern="1200" baseline="0" dirty="0">
                          <a:solidFill>
                            <a:srgbClr val="4D4D4F"/>
                          </a:solidFill>
                          <a:latin typeface="Helvetica LT Std Condensed" panose="020B0506020202030204"/>
                          <a:ea typeface="+mn-ea"/>
                          <a:cs typeface="+mn-cs"/>
                        </a:rPr>
                        <a:t>International Tourists:</a:t>
                      </a:r>
                      <a:r>
                        <a:rPr lang="en-US" sz="1000" b="0" i="0" u="none" strike="noStrike" kern="1200" baseline="0" dirty="0">
                          <a:solidFill>
                            <a:srgbClr val="4D4D4F"/>
                          </a:solidFill>
                          <a:latin typeface="Helvetica LT Std Condensed" panose="020B0506020202030204"/>
                          <a:ea typeface="+mn-ea"/>
                          <a:cs typeface="+mn-cs"/>
                        </a:rPr>
                        <a:t> Tourists who reside outside of South Africa</a:t>
                      </a:r>
                    </a:p>
                  </a:txBody>
                  <a:tcPr>
                    <a:solidFill>
                      <a:srgbClr val="00AEEF">
                        <a:alpha val="20000"/>
                      </a:srgbClr>
                    </a:solidFill>
                  </a:tcPr>
                </a:tc>
                <a:extLst>
                  <a:ext uri="{0D108BD9-81ED-4DB2-BD59-A6C34878D82A}">
                    <a16:rowId xmlns:a16="http://schemas.microsoft.com/office/drawing/2014/main" val="3845752917"/>
                  </a:ext>
                </a:extLst>
              </a:tr>
            </a:tbl>
          </a:graphicData>
        </a:graphic>
      </p:graphicFrame>
      <p:sp>
        <p:nvSpPr>
          <p:cNvPr id="11" name="Rectangle 10">
            <a:extLst>
              <a:ext uri="{FF2B5EF4-FFF2-40B4-BE49-F238E27FC236}">
                <a16:creationId xmlns:a16="http://schemas.microsoft.com/office/drawing/2014/main" id="{45AD5FF5-4197-4391-AAA4-3916C01B5013}"/>
              </a:ext>
            </a:extLst>
          </p:cNvPr>
          <p:cNvSpPr/>
          <p:nvPr/>
        </p:nvSpPr>
        <p:spPr>
          <a:xfrm>
            <a:off x="10381564" y="6122890"/>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spTree>
    <p:extLst>
      <p:ext uri="{BB962C8B-B14F-4D97-AF65-F5344CB8AC3E}">
        <p14:creationId xmlns:p14="http://schemas.microsoft.com/office/powerpoint/2010/main" val="772398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AB162-3E0E-0E46-924F-D182F7CB8376}"/>
              </a:ext>
            </a:extLst>
          </p:cNvPr>
          <p:cNvSpPr>
            <a:spLocks noGrp="1"/>
          </p:cNvSpPr>
          <p:nvPr>
            <p:ph type="title"/>
          </p:nvPr>
        </p:nvSpPr>
        <p:spPr/>
        <p:txBody>
          <a:bodyPr/>
          <a:lstStyle/>
          <a:p>
            <a:r>
              <a:rPr lang="en-US" dirty="0"/>
              <a:t>Contents</a:t>
            </a:r>
          </a:p>
        </p:txBody>
      </p:sp>
      <p:sp>
        <p:nvSpPr>
          <p:cNvPr id="5" name="Text Placeholder 2">
            <a:extLst>
              <a:ext uri="{FF2B5EF4-FFF2-40B4-BE49-F238E27FC236}">
                <a16:creationId xmlns:a16="http://schemas.microsoft.com/office/drawing/2014/main" id="{CB012EA3-E8B1-E04F-8ACE-F6EEC68B237C}"/>
              </a:ext>
            </a:extLst>
          </p:cNvPr>
          <p:cNvSpPr txBox="1">
            <a:spLocks/>
          </p:cNvSpPr>
          <p:nvPr/>
        </p:nvSpPr>
        <p:spPr>
          <a:xfrm>
            <a:off x="820108" y="1542359"/>
            <a:ext cx="5266656" cy="4434994"/>
          </a:xfrm>
          <a:prstGeom prst="rect">
            <a:avLst/>
          </a:prstGeom>
        </p:spPr>
        <p:txBody>
          <a:bodyPr vert="horz" lIns="91440" tIns="0" rIns="91440" bIns="45720" rtlCol="0">
            <a:noAutofit/>
          </a:bodyPr>
          <a:lstStyle>
            <a:lvl1pPr marL="0" indent="0" algn="just" defTabSz="914400" rtl="0" eaLnBrk="1" latinLnBrk="0" hangingPunct="1">
              <a:lnSpc>
                <a:spcPts val="3020"/>
              </a:lnSpc>
              <a:spcBef>
                <a:spcPts val="1600"/>
              </a:spcBef>
              <a:buFont typeface="Arial"/>
              <a:buNone/>
              <a:defRPr sz="1800" b="0" i="0" kern="1200">
                <a:solidFill>
                  <a:srgbClr val="4D4D4F"/>
                </a:solidFill>
                <a:latin typeface="Helvetica LT Std Condensed" panose="020B0506020202030204" pitchFamily="34" charset="0"/>
                <a:ea typeface="+mn-ea"/>
                <a:cs typeface="+mn-cs"/>
              </a:defRPr>
            </a:lvl1pPr>
            <a:lvl2pPr marL="457200" indent="0" algn="l" defTabSz="914400" rtl="0" eaLnBrk="1" latinLnBrk="0" hangingPunct="1">
              <a:lnSpc>
                <a:spcPct val="90000"/>
              </a:lnSpc>
              <a:spcBef>
                <a:spcPts val="500"/>
              </a:spcBef>
              <a:buFont typeface="Arial"/>
              <a:buNone/>
              <a:defRPr sz="1400" b="0" i="0" kern="1200">
                <a:solidFill>
                  <a:srgbClr val="4D4D4F"/>
                </a:solidFill>
                <a:latin typeface="Helvetica LT Std Condensed" panose="020B0506020202030204" pitchFamily="34" charset="0"/>
                <a:ea typeface="+mn-ea"/>
                <a:cs typeface="+mn-cs"/>
              </a:defRPr>
            </a:lvl2pPr>
            <a:lvl3pPr marL="914400" indent="0" algn="l" defTabSz="914400" rtl="0" eaLnBrk="1" latinLnBrk="0" hangingPunct="1">
              <a:lnSpc>
                <a:spcPct val="90000"/>
              </a:lnSpc>
              <a:spcBef>
                <a:spcPts val="500"/>
              </a:spcBef>
              <a:buFont typeface="Arial"/>
              <a:buNone/>
              <a:defRPr sz="1200" b="0" i="0" kern="1200">
                <a:solidFill>
                  <a:srgbClr val="4D4D4F"/>
                </a:solidFill>
                <a:latin typeface="Helvetica LT Std Condensed" panose="020B0506020202030204" pitchFamily="34" charset="0"/>
                <a:ea typeface="+mn-ea"/>
                <a:cs typeface="+mn-cs"/>
              </a:defRPr>
            </a:lvl3pPr>
            <a:lvl4pPr marL="1371600" indent="0" algn="l" defTabSz="914400" rtl="0" eaLnBrk="1" latinLnBrk="0" hangingPunct="1">
              <a:lnSpc>
                <a:spcPct val="90000"/>
              </a:lnSpc>
              <a:spcBef>
                <a:spcPts val="500"/>
              </a:spcBef>
              <a:buFont typeface="Arial"/>
              <a:buNone/>
              <a:defRPr sz="1000" b="0" i="0" kern="1200">
                <a:solidFill>
                  <a:srgbClr val="4D4D4F"/>
                </a:solidFill>
                <a:latin typeface="Helvetica LT Std Condensed" panose="020B0506020202030204" pitchFamily="34" charset="0"/>
                <a:ea typeface="+mn-ea"/>
                <a:cs typeface="+mn-cs"/>
              </a:defRPr>
            </a:lvl4pPr>
            <a:lvl5pPr marL="1828800" indent="0" algn="l" defTabSz="914400" rtl="0" eaLnBrk="1" latinLnBrk="0" hangingPunct="1">
              <a:lnSpc>
                <a:spcPct val="90000"/>
              </a:lnSpc>
              <a:spcBef>
                <a:spcPts val="500"/>
              </a:spcBef>
              <a:buFont typeface="Arial"/>
              <a:buNone/>
              <a:defRPr sz="1000" b="0" i="0" kern="1200">
                <a:solidFill>
                  <a:srgbClr val="4D4D4F"/>
                </a:solidFill>
                <a:latin typeface="Helvetica LT Std Condensed" panose="020B0506020202030204" pitchFamily="34" charset="0"/>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marL="342900" indent="-342900">
              <a:lnSpc>
                <a:spcPct val="150000"/>
              </a:lnSpc>
              <a:spcBef>
                <a:spcPts val="0"/>
              </a:spcBef>
              <a:buFont typeface="+mj-lt"/>
              <a:buAutoNum type="arabicPeriod"/>
            </a:pPr>
            <a:r>
              <a:rPr lang="en-US" sz="1400" dirty="0"/>
              <a:t>Cape Karoo Mobile Location Data Insights</a:t>
            </a:r>
          </a:p>
          <a:p>
            <a:pPr lvl="1">
              <a:lnSpc>
                <a:spcPct val="150000"/>
              </a:lnSpc>
              <a:spcBef>
                <a:spcPts val="0"/>
              </a:spcBef>
            </a:pPr>
            <a:r>
              <a:rPr lang="en-US" sz="1200" dirty="0"/>
              <a:t>1.1. Domestic Tourist Trends</a:t>
            </a:r>
          </a:p>
          <a:p>
            <a:pPr lvl="1">
              <a:lnSpc>
                <a:spcPct val="150000"/>
              </a:lnSpc>
              <a:spcBef>
                <a:spcPts val="0"/>
              </a:spcBef>
            </a:pPr>
            <a:r>
              <a:rPr lang="en-US" sz="1200" dirty="0"/>
              <a:t>1.2. International Tourist Trends</a:t>
            </a:r>
          </a:p>
          <a:p>
            <a:pPr lvl="1">
              <a:lnSpc>
                <a:spcPct val="150000"/>
              </a:lnSpc>
              <a:spcBef>
                <a:spcPts val="0"/>
              </a:spcBef>
            </a:pPr>
            <a:r>
              <a:rPr lang="en-US" sz="1200" dirty="0"/>
              <a:t>1.3. Beaufort West Tourist Trends</a:t>
            </a:r>
          </a:p>
          <a:p>
            <a:pPr lvl="1">
              <a:lnSpc>
                <a:spcPct val="150000"/>
              </a:lnSpc>
              <a:spcBef>
                <a:spcPts val="0"/>
              </a:spcBef>
            </a:pPr>
            <a:r>
              <a:rPr lang="en-US" sz="1200" dirty="0"/>
              <a:t>1.4. Matjiesfontein Tourist Trends</a:t>
            </a:r>
          </a:p>
          <a:p>
            <a:pPr lvl="1">
              <a:lnSpc>
                <a:spcPct val="150000"/>
              </a:lnSpc>
              <a:spcBef>
                <a:spcPts val="0"/>
              </a:spcBef>
            </a:pPr>
            <a:r>
              <a:rPr lang="en-US" sz="1200" dirty="0"/>
              <a:t>1.5. Laingsburg Tourist Trends</a:t>
            </a:r>
          </a:p>
          <a:p>
            <a:pPr lvl="1">
              <a:lnSpc>
                <a:spcPct val="150000"/>
              </a:lnSpc>
              <a:spcBef>
                <a:spcPts val="0"/>
              </a:spcBef>
            </a:pPr>
            <a:r>
              <a:rPr lang="en-US" sz="1200" dirty="0"/>
              <a:t>1.6. Prince Albert Tourist Trends</a:t>
            </a:r>
          </a:p>
          <a:p>
            <a:pPr lvl="1">
              <a:lnSpc>
                <a:spcPct val="150000"/>
              </a:lnSpc>
              <a:spcBef>
                <a:spcPts val="0"/>
              </a:spcBef>
            </a:pPr>
            <a:r>
              <a:rPr lang="en-US" sz="1200" dirty="0"/>
              <a:t>1.7. Karoo National Park</a:t>
            </a:r>
          </a:p>
          <a:p>
            <a:pPr>
              <a:lnSpc>
                <a:spcPct val="150000"/>
              </a:lnSpc>
              <a:spcBef>
                <a:spcPts val="0"/>
              </a:spcBef>
            </a:pPr>
            <a:r>
              <a:rPr lang="en-US" sz="1400" dirty="0"/>
              <a:t>2.     Acknowledgments</a:t>
            </a:r>
          </a:p>
          <a:p>
            <a:pPr>
              <a:lnSpc>
                <a:spcPct val="150000"/>
              </a:lnSpc>
              <a:spcBef>
                <a:spcPts val="0"/>
              </a:spcBef>
            </a:pPr>
            <a:r>
              <a:rPr lang="en-US" sz="1400" dirty="0"/>
              <a:t>3.     List of Sources</a:t>
            </a:r>
          </a:p>
          <a:p>
            <a:pPr>
              <a:lnSpc>
                <a:spcPct val="150000"/>
              </a:lnSpc>
              <a:spcBef>
                <a:spcPts val="0"/>
              </a:spcBef>
            </a:pPr>
            <a:endParaRPr lang="en-US" sz="1400" dirty="0"/>
          </a:p>
          <a:p>
            <a:pPr marL="285750" indent="-285750">
              <a:lnSpc>
                <a:spcPct val="150000"/>
              </a:lnSpc>
              <a:spcBef>
                <a:spcPts val="0"/>
              </a:spcBef>
              <a:buFont typeface="+mj-lt"/>
              <a:buAutoNum type="arabicPeriod"/>
            </a:pPr>
            <a:endParaRPr lang="en-US" sz="1400" dirty="0"/>
          </a:p>
          <a:p>
            <a:pPr marL="285750" indent="-285750">
              <a:lnSpc>
                <a:spcPct val="150000"/>
              </a:lnSpc>
              <a:spcBef>
                <a:spcPts val="0"/>
              </a:spcBef>
              <a:buFont typeface="+mj-lt"/>
              <a:buAutoNum type="arabicPeriod"/>
            </a:pPr>
            <a:endParaRPr lang="en-ZA" sz="1400" dirty="0"/>
          </a:p>
          <a:p>
            <a:pPr marL="228600" indent="-228600">
              <a:buFont typeface="+mj-lt"/>
              <a:buAutoNum type="arabicPeriod"/>
            </a:pPr>
            <a:endParaRPr lang="en-US" sz="1400" dirty="0"/>
          </a:p>
        </p:txBody>
      </p:sp>
    </p:spTree>
    <p:extLst>
      <p:ext uri="{BB962C8B-B14F-4D97-AF65-F5344CB8AC3E}">
        <p14:creationId xmlns:p14="http://schemas.microsoft.com/office/powerpoint/2010/main" val="1202388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51EE280-3535-764A-A43C-5470F16333CE}"/>
              </a:ext>
            </a:extLst>
          </p:cNvPr>
          <p:cNvSpPr txBox="1">
            <a:spLocks/>
          </p:cNvSpPr>
          <p:nvPr/>
        </p:nvSpPr>
        <p:spPr>
          <a:xfrm>
            <a:off x="784555" y="1395896"/>
            <a:ext cx="10620045" cy="44730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sz="1000" dirty="0"/>
          </a:p>
        </p:txBody>
      </p:sp>
      <p:sp>
        <p:nvSpPr>
          <p:cNvPr id="2" name="Title 1">
            <a:extLst>
              <a:ext uri="{FF2B5EF4-FFF2-40B4-BE49-F238E27FC236}">
                <a16:creationId xmlns:a16="http://schemas.microsoft.com/office/drawing/2014/main" id="{67BAB162-3E0E-0E46-924F-D182F7CB8376}"/>
              </a:ext>
            </a:extLst>
          </p:cNvPr>
          <p:cNvSpPr>
            <a:spLocks noGrp="1"/>
          </p:cNvSpPr>
          <p:nvPr>
            <p:ph type="title"/>
          </p:nvPr>
        </p:nvSpPr>
        <p:spPr/>
        <p:txBody>
          <a:bodyPr/>
          <a:lstStyle/>
          <a:p>
            <a:r>
              <a:rPr lang="en-US" dirty="0"/>
              <a:t>Glossary of Key Terms</a:t>
            </a:r>
          </a:p>
        </p:txBody>
      </p:sp>
      <p:graphicFrame>
        <p:nvGraphicFramePr>
          <p:cNvPr id="4" name="Table 3"/>
          <p:cNvGraphicFramePr>
            <a:graphicFrameLocks noGrp="1"/>
          </p:cNvGraphicFramePr>
          <p:nvPr>
            <p:extLst>
              <p:ext uri="{D42A27DB-BD31-4B8C-83A1-F6EECF244321}">
                <p14:modId xmlns:p14="http://schemas.microsoft.com/office/powerpoint/2010/main" val="1803526369"/>
              </p:ext>
            </p:extLst>
          </p:nvPr>
        </p:nvGraphicFramePr>
        <p:xfrm>
          <a:off x="787399" y="910194"/>
          <a:ext cx="10584492" cy="5206594"/>
        </p:xfrm>
        <a:graphic>
          <a:graphicData uri="http://schemas.openxmlformats.org/drawingml/2006/table">
            <a:tbl>
              <a:tblPr firstRow="1" bandRow="1">
                <a:tableStyleId>{2D5ABB26-0587-4C30-8999-92F81FD0307C}</a:tableStyleId>
              </a:tblPr>
              <a:tblGrid>
                <a:gridCol w="1996736">
                  <a:extLst>
                    <a:ext uri="{9D8B030D-6E8A-4147-A177-3AD203B41FA5}">
                      <a16:colId xmlns:a16="http://schemas.microsoft.com/office/drawing/2014/main" val="2114923827"/>
                    </a:ext>
                  </a:extLst>
                </a:gridCol>
                <a:gridCol w="8587756">
                  <a:extLst>
                    <a:ext uri="{9D8B030D-6E8A-4147-A177-3AD203B41FA5}">
                      <a16:colId xmlns:a16="http://schemas.microsoft.com/office/drawing/2014/main" val="1521977977"/>
                    </a:ext>
                  </a:extLst>
                </a:gridCol>
              </a:tblGrid>
              <a:tr h="221508">
                <a:tc>
                  <a:txBody>
                    <a:bodyPr/>
                    <a:lstStyle/>
                    <a:p>
                      <a:r>
                        <a:rPr lang="en-US" sz="1000" b="1" dirty="0">
                          <a:solidFill>
                            <a:schemeClr val="bg1"/>
                          </a:solidFill>
                          <a:latin typeface="Helvetica LT Std Condensed" panose="020B0506020202030204"/>
                        </a:rPr>
                        <a:t>Term</a:t>
                      </a:r>
                      <a:endParaRPr lang="en-ZA" sz="1000" b="1" dirty="0">
                        <a:solidFill>
                          <a:schemeClr val="bg1"/>
                        </a:solidFill>
                        <a:latin typeface="Helvetica LT Std Condensed" panose="020B0506020202030204"/>
                      </a:endParaRP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solidFill>
                      <a:srgbClr val="00AEEF"/>
                    </a:solidFill>
                  </a:tcPr>
                </a:tc>
                <a:tc>
                  <a:txBody>
                    <a:bodyPr/>
                    <a:lstStyle/>
                    <a:p>
                      <a:r>
                        <a:rPr lang="en-US" sz="1000" b="1" dirty="0">
                          <a:solidFill>
                            <a:schemeClr val="bg1"/>
                          </a:solidFill>
                          <a:latin typeface="Helvetica LT Std Condensed" panose="020B0506020202030204"/>
                        </a:rPr>
                        <a:t>Definition and Usage</a:t>
                      </a:r>
                      <a:endParaRPr lang="en-ZA" sz="1000" b="1" dirty="0">
                        <a:solidFill>
                          <a:schemeClr val="bg1"/>
                        </a:solidFill>
                        <a:latin typeface="Helvetica LT Std Condensed" panose="020B0506020202030204"/>
                      </a:endParaRP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solidFill>
                      <a:srgbClr val="00AEEF"/>
                    </a:solidFill>
                  </a:tcPr>
                </a:tc>
                <a:extLst>
                  <a:ext uri="{0D108BD9-81ED-4DB2-BD59-A6C34878D82A}">
                    <a16:rowId xmlns:a16="http://schemas.microsoft.com/office/drawing/2014/main" val="2281368150"/>
                  </a:ext>
                </a:extLst>
              </a:tr>
              <a:tr h="221508">
                <a:tc>
                  <a:txBody>
                    <a:bodyPr/>
                    <a:lstStyle/>
                    <a:p>
                      <a:r>
                        <a:rPr lang="en-US" sz="1000" dirty="0">
                          <a:solidFill>
                            <a:srgbClr val="4D4D4F"/>
                          </a:solidFill>
                          <a:latin typeface="Helvetica LT Std Condensed" panose="020B0506020202030204"/>
                        </a:rPr>
                        <a:t>Study Geography</a:t>
                      </a:r>
                      <a:endParaRPr lang="en-ZA" sz="1000" dirty="0">
                        <a:solidFill>
                          <a:srgbClr val="4D4D4F"/>
                        </a:solidFill>
                        <a:latin typeface="Helvetica LT Std Condensed" panose="020B0506020202030204"/>
                      </a:endParaRP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tc>
                  <a:txBody>
                    <a:bodyPr/>
                    <a:lstStyle/>
                    <a:p>
                      <a:r>
                        <a:rPr lang="en-US" sz="1000" dirty="0">
                          <a:solidFill>
                            <a:srgbClr val="4D4D4F"/>
                          </a:solidFill>
                          <a:latin typeface="Helvetica LT Std Condensed" panose="020B0506020202030204"/>
                        </a:rPr>
                        <a:t>A specific geography, defined by a boundary called a polygon.</a:t>
                      </a:r>
                      <a:endParaRPr lang="en-ZA" sz="1000" dirty="0">
                        <a:solidFill>
                          <a:srgbClr val="4D4D4F"/>
                        </a:solidFill>
                        <a:latin typeface="Helvetica LT Std Condensed" panose="020B0506020202030204"/>
                      </a:endParaRP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extLst>
                  <a:ext uri="{0D108BD9-81ED-4DB2-BD59-A6C34878D82A}">
                    <a16:rowId xmlns:a16="http://schemas.microsoft.com/office/drawing/2014/main" val="957401869"/>
                  </a:ext>
                </a:extLst>
              </a:tr>
              <a:tr h="221508">
                <a:tc>
                  <a:txBody>
                    <a:bodyPr/>
                    <a:lstStyle/>
                    <a:p>
                      <a:r>
                        <a:rPr lang="en-US" sz="1000" baseline="0" dirty="0">
                          <a:solidFill>
                            <a:srgbClr val="4D4D4F"/>
                          </a:solidFill>
                          <a:latin typeface="Helvetica LT Std Condensed" panose="020B0506020202030204"/>
                        </a:rPr>
                        <a:t>     </a:t>
                      </a:r>
                      <a:r>
                        <a:rPr lang="en-US" sz="1000" dirty="0">
                          <a:solidFill>
                            <a:srgbClr val="4D4D4F"/>
                          </a:solidFill>
                          <a:latin typeface="Helvetica LT Std Condensed" panose="020B0506020202030204"/>
                        </a:rPr>
                        <a:t>Primary Study Geography</a:t>
                      </a:r>
                      <a:endParaRPr lang="en-ZA" sz="1000" dirty="0">
                        <a:solidFill>
                          <a:srgbClr val="4D4D4F"/>
                        </a:solidFill>
                        <a:latin typeface="Helvetica LT Std Condensed" panose="020B0506020202030204"/>
                      </a:endParaRP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tc>
                  <a:txBody>
                    <a:bodyPr/>
                    <a:lstStyle/>
                    <a:p>
                      <a:r>
                        <a:rPr lang="en-US" sz="1000" dirty="0">
                          <a:solidFill>
                            <a:srgbClr val="4D4D4F"/>
                          </a:solidFill>
                          <a:latin typeface="Helvetica LT Std Condensed" panose="020B0506020202030204"/>
                        </a:rPr>
                        <a:t>The largest area in the destination in which you want to capture mobile device data. For most destinations this is usually a country, province, or state.</a:t>
                      </a: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extLst>
                  <a:ext uri="{0D108BD9-81ED-4DB2-BD59-A6C34878D82A}">
                    <a16:rowId xmlns:a16="http://schemas.microsoft.com/office/drawing/2014/main" val="1240374815"/>
                  </a:ext>
                </a:extLst>
              </a:tr>
              <a:tr h="268834">
                <a:tc>
                  <a:txBody>
                    <a:bodyPr/>
                    <a:lstStyle/>
                    <a:p>
                      <a:r>
                        <a:rPr lang="en-US" sz="1000" dirty="0">
                          <a:solidFill>
                            <a:srgbClr val="4D4D4F"/>
                          </a:solidFill>
                          <a:latin typeface="Helvetica LT Std Condensed" panose="020B0506020202030204"/>
                        </a:rPr>
                        <a:t>     Secondary Study Geography</a:t>
                      </a:r>
                      <a:endParaRPr lang="en-ZA" sz="1000" dirty="0">
                        <a:solidFill>
                          <a:srgbClr val="4D4D4F"/>
                        </a:solidFill>
                        <a:latin typeface="Helvetica LT Std Condensed" panose="020B0506020202030204"/>
                      </a:endParaRP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tc>
                  <a:txBody>
                    <a:bodyPr/>
                    <a:lstStyle/>
                    <a:p>
                      <a:r>
                        <a:rPr lang="en-US" sz="1000" dirty="0">
                          <a:solidFill>
                            <a:srgbClr val="4D4D4F"/>
                          </a:solidFill>
                          <a:latin typeface="Helvetica LT Std Condensed" panose="020B0506020202030204"/>
                        </a:rPr>
                        <a:t>Often destinations want to derive insights about sub-geographies within their destination, such as counties, tourism regions, an d city regions.</a:t>
                      </a: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extLst>
                  <a:ext uri="{0D108BD9-81ED-4DB2-BD59-A6C34878D82A}">
                    <a16:rowId xmlns:a16="http://schemas.microsoft.com/office/drawing/2014/main" val="1966330639"/>
                  </a:ext>
                </a:extLst>
              </a:tr>
              <a:tr h="221508">
                <a:tc>
                  <a:txBody>
                    <a:bodyPr/>
                    <a:lstStyle/>
                    <a:p>
                      <a:r>
                        <a:rPr lang="en-US" sz="1000" dirty="0">
                          <a:solidFill>
                            <a:srgbClr val="4D4D4F"/>
                          </a:solidFill>
                          <a:latin typeface="Helvetica LT Std Condensed" panose="020B0506020202030204"/>
                        </a:rPr>
                        <a:t>     Point of Interest</a:t>
                      </a:r>
                      <a:endParaRPr lang="en-ZA" sz="1000" dirty="0">
                        <a:solidFill>
                          <a:srgbClr val="4D4D4F"/>
                        </a:solidFill>
                        <a:latin typeface="Helvetica LT Std Condensed" panose="020B0506020202030204"/>
                      </a:endParaRP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tc>
                  <a:txBody>
                    <a:bodyPr/>
                    <a:lstStyle/>
                    <a:p>
                      <a:r>
                        <a:rPr lang="en-US" sz="1000" dirty="0">
                          <a:solidFill>
                            <a:srgbClr val="4D4D4F"/>
                          </a:solidFill>
                          <a:latin typeface="Helvetica LT Std Condensed" panose="020B0506020202030204"/>
                        </a:rPr>
                        <a:t>Points of interest are the smallest study geographies in your destination such as tourism businesses, parks, roadways, or city districts.</a:t>
                      </a:r>
                      <a:endParaRPr lang="en-ZA" sz="1000" dirty="0">
                        <a:solidFill>
                          <a:srgbClr val="4D4D4F"/>
                        </a:solidFill>
                        <a:latin typeface="Helvetica LT Std Condensed" panose="020B0506020202030204"/>
                      </a:endParaRP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extLst>
                  <a:ext uri="{0D108BD9-81ED-4DB2-BD59-A6C34878D82A}">
                    <a16:rowId xmlns:a16="http://schemas.microsoft.com/office/drawing/2014/main" val="1582289058"/>
                  </a:ext>
                </a:extLst>
              </a:tr>
              <a:tr h="498393">
                <a:tc>
                  <a:txBody>
                    <a:bodyPr/>
                    <a:lstStyle/>
                    <a:p>
                      <a:r>
                        <a:rPr lang="en-US" sz="1000" dirty="0">
                          <a:solidFill>
                            <a:srgbClr val="4D4D4F"/>
                          </a:solidFill>
                          <a:latin typeface="Helvetica LT Std Condensed" panose="020B0506020202030204"/>
                        </a:rPr>
                        <a:t>Sample</a:t>
                      </a:r>
                      <a:endParaRPr lang="en-ZA" sz="1000" dirty="0">
                        <a:solidFill>
                          <a:srgbClr val="4D4D4F"/>
                        </a:solidFill>
                        <a:latin typeface="Helvetica LT Std Condensed" panose="020B0506020202030204"/>
                      </a:endParaRP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tc>
                  <a:txBody>
                    <a:bodyPr/>
                    <a:lstStyle/>
                    <a:p>
                      <a:r>
                        <a:rPr lang="en-US" sz="1000" dirty="0">
                          <a:solidFill>
                            <a:srgbClr val="4D4D4F"/>
                          </a:solidFill>
                          <a:latin typeface="Helvetica LT Std Condensed" panose="020B0506020202030204"/>
                        </a:rPr>
                        <a:t>Not all people carry GPS enabled, opted in mobile devices with location services always activated. Thus, in any period of time , in any given study geography, mobile location data is a sample. Therefore, whenever this whitepaper discusses “visitors” or “tourists” or “residents” or any other grouping of devices, it should always be understood to be a sampling of real-world visitor ship or foot traffic.</a:t>
                      </a: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extLst>
                  <a:ext uri="{0D108BD9-81ED-4DB2-BD59-A6C34878D82A}">
                    <a16:rowId xmlns:a16="http://schemas.microsoft.com/office/drawing/2014/main" val="2658128087"/>
                  </a:ext>
                </a:extLst>
              </a:tr>
              <a:tr h="221508">
                <a:tc>
                  <a:txBody>
                    <a:bodyPr/>
                    <a:lstStyle/>
                    <a:p>
                      <a:r>
                        <a:rPr lang="en-US" sz="1000" dirty="0">
                          <a:solidFill>
                            <a:srgbClr val="4D4D4F"/>
                          </a:solidFill>
                          <a:latin typeface="Helvetica LT Std Condensed" panose="020B0506020202030204"/>
                        </a:rPr>
                        <a:t>Visitors</a:t>
                      </a:r>
                      <a:endParaRPr lang="en-ZA" sz="1000" dirty="0">
                        <a:solidFill>
                          <a:srgbClr val="4D4D4F"/>
                        </a:solidFill>
                        <a:latin typeface="Helvetica LT Std Condensed" panose="020B0506020202030204"/>
                      </a:endParaRP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tc>
                  <a:txBody>
                    <a:bodyPr/>
                    <a:lstStyle/>
                    <a:p>
                      <a:r>
                        <a:rPr lang="en-US" sz="1000" dirty="0">
                          <a:solidFill>
                            <a:srgbClr val="4D4D4F"/>
                          </a:solidFill>
                          <a:latin typeface="Helvetica LT Std Condensed" panose="020B0506020202030204"/>
                        </a:rPr>
                        <a:t>Mobile devices seen within the study geography during a specific period of time</a:t>
                      </a: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extLst>
                  <a:ext uri="{0D108BD9-81ED-4DB2-BD59-A6C34878D82A}">
                    <a16:rowId xmlns:a16="http://schemas.microsoft.com/office/drawing/2014/main" val="1628795649"/>
                  </a:ext>
                </a:extLst>
              </a:tr>
              <a:tr h="359951">
                <a:tc>
                  <a:txBody>
                    <a:bodyPr/>
                    <a:lstStyle/>
                    <a:p>
                      <a:r>
                        <a:rPr lang="en-US" sz="1000" dirty="0">
                          <a:solidFill>
                            <a:srgbClr val="4D4D4F"/>
                          </a:solidFill>
                          <a:latin typeface="Helvetica LT Std Condensed" panose="020B0506020202030204"/>
                        </a:rPr>
                        <a:t>Commo</a:t>
                      </a:r>
                      <a:r>
                        <a:rPr lang="en-US" sz="1000" baseline="0" dirty="0">
                          <a:solidFill>
                            <a:srgbClr val="4D4D4F"/>
                          </a:solidFill>
                          <a:latin typeface="Helvetica LT Std Condensed" panose="020B0506020202030204"/>
                        </a:rPr>
                        <a:t>n Evening Location (CEL)</a:t>
                      </a:r>
                      <a:endParaRPr lang="en-ZA" sz="1000" dirty="0">
                        <a:solidFill>
                          <a:srgbClr val="4D4D4F"/>
                        </a:solidFill>
                        <a:latin typeface="Helvetica LT Std Condensed" panose="020B0506020202030204"/>
                      </a:endParaRP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tc>
                  <a:txBody>
                    <a:bodyPr/>
                    <a:lstStyle/>
                    <a:p>
                      <a:r>
                        <a:rPr lang="en-US" sz="1000" dirty="0">
                          <a:solidFill>
                            <a:srgbClr val="4D4D4F"/>
                          </a:solidFill>
                          <a:latin typeface="Helvetica LT Std Condensed" panose="020B0506020202030204"/>
                        </a:rPr>
                        <a:t>Derived latitude-longitude point near which a device spends most of its time on evenings and/or weekends. While most often associated with a device’s home, there is nothing that inherently guarantees that it is a home ( e.g., a person who works an overnight shift at a power plant).</a:t>
                      </a: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extLst>
                  <a:ext uri="{0D108BD9-81ED-4DB2-BD59-A6C34878D82A}">
                    <a16:rowId xmlns:a16="http://schemas.microsoft.com/office/drawing/2014/main" val="2748083525"/>
                  </a:ext>
                </a:extLst>
              </a:tr>
              <a:tr h="359951">
                <a:tc>
                  <a:txBody>
                    <a:bodyPr/>
                    <a:lstStyle/>
                    <a:p>
                      <a:r>
                        <a:rPr lang="en-US" sz="1000" dirty="0">
                          <a:solidFill>
                            <a:srgbClr val="4D4D4F"/>
                          </a:solidFill>
                          <a:latin typeface="Helvetica LT Std Condensed" panose="020B0506020202030204"/>
                        </a:rPr>
                        <a:t>Common Daytime</a:t>
                      </a:r>
                      <a:r>
                        <a:rPr lang="en-US" sz="1000" baseline="0" dirty="0">
                          <a:solidFill>
                            <a:srgbClr val="4D4D4F"/>
                          </a:solidFill>
                          <a:latin typeface="Helvetica LT Std Condensed" panose="020B0506020202030204"/>
                        </a:rPr>
                        <a:t> Location (CDL)</a:t>
                      </a: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tc>
                  <a:txBody>
                    <a:bodyPr/>
                    <a:lstStyle/>
                    <a:p>
                      <a:r>
                        <a:rPr lang="en-US" sz="1000" dirty="0">
                          <a:solidFill>
                            <a:srgbClr val="4D4D4F"/>
                          </a:solidFill>
                          <a:latin typeface="Helvetica LT Std Condensed" panose="020B0506020202030204"/>
                        </a:rPr>
                        <a:t>Derived latitude-longitude point near which a device spends most of its traditional workweek [Monday Friday, 8am 6pm local time] time]. While most often associated with a device’s office or work location, there is nothing that inherently guarantees that it is an office or work location ( e.g. a person who is a stay-at-home parent).</a:t>
                      </a:r>
                      <a:endParaRPr lang="en-ZA" sz="1000" dirty="0">
                        <a:solidFill>
                          <a:srgbClr val="4D4D4F"/>
                        </a:solidFill>
                        <a:latin typeface="Helvetica LT Std Condensed" panose="020B0506020202030204"/>
                      </a:endParaRP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extLst>
                  <a:ext uri="{0D108BD9-81ED-4DB2-BD59-A6C34878D82A}">
                    <a16:rowId xmlns:a16="http://schemas.microsoft.com/office/drawing/2014/main" val="1152632077"/>
                  </a:ext>
                </a:extLst>
              </a:tr>
              <a:tr h="498393">
                <a:tc>
                  <a:txBody>
                    <a:bodyPr/>
                    <a:lstStyle/>
                    <a:p>
                      <a:r>
                        <a:rPr lang="en-US" sz="1000" baseline="0" dirty="0">
                          <a:solidFill>
                            <a:srgbClr val="4D4D4F"/>
                          </a:solidFill>
                          <a:latin typeface="Helvetica LT Std Condensed" panose="020B0506020202030204"/>
                        </a:rPr>
                        <a:t>Residents/Workers/Locals</a:t>
                      </a: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tc>
                  <a:txBody>
                    <a:bodyPr/>
                    <a:lstStyle/>
                    <a:p>
                      <a:r>
                        <a:rPr lang="en-US" sz="1000" dirty="0">
                          <a:solidFill>
                            <a:srgbClr val="4D4D4F"/>
                          </a:solidFill>
                          <a:latin typeface="Helvetica LT Std Condensed" panose="020B0506020202030204"/>
                        </a:rPr>
                        <a:t>Terms referring to a visitor segment comprising of devices which are determined to have a CEL or a CDL with the study geography or within a certain (usually short) distance of the study geography. For most tourism analyses, these devices are eliminated from the project because they are not, by definition, tourists. However, it is possible to include these devices within a broader visitor study.</a:t>
                      </a:r>
                      <a:endParaRPr lang="en-ZA" sz="1000" dirty="0">
                        <a:solidFill>
                          <a:srgbClr val="4D4D4F"/>
                        </a:solidFill>
                        <a:latin typeface="Helvetica LT Std Condensed" panose="020B0506020202030204"/>
                      </a:endParaRP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extLst>
                  <a:ext uri="{0D108BD9-81ED-4DB2-BD59-A6C34878D82A}">
                    <a16:rowId xmlns:a16="http://schemas.microsoft.com/office/drawing/2014/main" val="2691365743"/>
                  </a:ext>
                </a:extLst>
              </a:tr>
              <a:tr h="359951">
                <a:tc>
                  <a:txBody>
                    <a:bodyPr/>
                    <a:lstStyle/>
                    <a:p>
                      <a:r>
                        <a:rPr lang="en-US" sz="1000" baseline="0" dirty="0">
                          <a:solidFill>
                            <a:srgbClr val="4D4D4F"/>
                          </a:solidFill>
                          <a:latin typeface="Helvetica LT Std Condensed" panose="020B0506020202030204"/>
                        </a:rPr>
                        <a:t>Tourists</a:t>
                      </a: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tc>
                  <a:txBody>
                    <a:bodyPr/>
                    <a:lstStyle/>
                    <a:p>
                      <a:r>
                        <a:rPr lang="en-US" sz="1000" baseline="0" dirty="0">
                          <a:solidFill>
                            <a:srgbClr val="4D4D4F"/>
                          </a:solidFill>
                          <a:latin typeface="Helvetica LT Std Condensed" panose="020B0506020202030204"/>
                        </a:rPr>
                        <a:t>Term generally referring to a visitor segment comprising of devices which are determined to have NOT have a CEL or a CDL with the study geography or within a certain (usually short) distance of the study geography but have come to the study geography from a different origin market.</a:t>
                      </a:r>
                      <a:endParaRPr lang="en-ZA" sz="1000" dirty="0">
                        <a:solidFill>
                          <a:srgbClr val="4D4D4F"/>
                        </a:solidFill>
                        <a:latin typeface="Helvetica LT Std Condensed" panose="020B0506020202030204"/>
                      </a:endParaRP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extLst>
                  <a:ext uri="{0D108BD9-81ED-4DB2-BD59-A6C34878D82A}">
                    <a16:rowId xmlns:a16="http://schemas.microsoft.com/office/drawing/2014/main" val="2659450827"/>
                  </a:ext>
                </a:extLst>
              </a:tr>
              <a:tr h="359951">
                <a:tc>
                  <a:txBody>
                    <a:bodyPr/>
                    <a:lstStyle/>
                    <a:p>
                      <a:r>
                        <a:rPr lang="en-US" sz="1000" baseline="0" dirty="0">
                          <a:solidFill>
                            <a:srgbClr val="4D4D4F"/>
                          </a:solidFill>
                          <a:latin typeface="Helvetica LT Std Condensed" panose="020B0506020202030204"/>
                        </a:rPr>
                        <a:t>Tourist Segments</a:t>
                      </a: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tc>
                  <a:txBody>
                    <a:bodyPr/>
                    <a:lstStyle/>
                    <a:p>
                      <a:r>
                        <a:rPr lang="en-US" sz="1000" baseline="0" dirty="0">
                          <a:solidFill>
                            <a:srgbClr val="4D4D4F"/>
                          </a:solidFill>
                          <a:latin typeface="Helvetica LT Std Condensed" panose="020B0506020202030204"/>
                        </a:rPr>
                        <a:t>Groupings of tourist segments which have a defining characteristic associated with their appearance in a study geography, such a s “Short Haul Tourists” or “International Tourists” or “In State Tourists.”</a:t>
                      </a:r>
                      <a:endParaRPr lang="en-ZA" sz="1000" dirty="0">
                        <a:solidFill>
                          <a:srgbClr val="4D4D4F"/>
                        </a:solidFill>
                        <a:latin typeface="Helvetica LT Std Condensed" panose="020B0506020202030204"/>
                      </a:endParaRP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extLst>
                  <a:ext uri="{0D108BD9-81ED-4DB2-BD59-A6C34878D82A}">
                    <a16:rowId xmlns:a16="http://schemas.microsoft.com/office/drawing/2014/main" val="934906752"/>
                  </a:ext>
                </a:extLst>
              </a:tr>
              <a:tr h="359951">
                <a:tc>
                  <a:txBody>
                    <a:bodyPr/>
                    <a:lstStyle/>
                    <a:p>
                      <a:r>
                        <a:rPr lang="en-US" sz="1000" baseline="0" dirty="0">
                          <a:solidFill>
                            <a:srgbClr val="4D4D4F"/>
                          </a:solidFill>
                          <a:latin typeface="Helvetica LT Std Condensed" panose="020B0506020202030204"/>
                        </a:rPr>
                        <a:t>Overnighters</a:t>
                      </a: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tc>
                  <a:txBody>
                    <a:bodyPr/>
                    <a:lstStyle/>
                    <a:p>
                      <a:r>
                        <a:rPr lang="en-US" sz="1000" baseline="0" dirty="0">
                          <a:solidFill>
                            <a:srgbClr val="4D4D4F"/>
                          </a:solidFill>
                          <a:latin typeface="Helvetica LT Std Condensed" panose="020B0506020202030204"/>
                        </a:rPr>
                        <a:t>Term which characterizes a specific visitor segment where mobile devices are seen in the study geography for more than one consecutive day. An overnight stay is defined as tourists that arrived prior to midnight (0:00) and stayed until 07:00 the following day.</a:t>
                      </a: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extLst>
                  <a:ext uri="{0D108BD9-81ED-4DB2-BD59-A6C34878D82A}">
                    <a16:rowId xmlns:a16="http://schemas.microsoft.com/office/drawing/2014/main" val="1237887468"/>
                  </a:ext>
                </a:extLst>
              </a:tr>
              <a:tr h="221508">
                <a:tc>
                  <a:txBody>
                    <a:bodyPr/>
                    <a:lstStyle/>
                    <a:p>
                      <a:r>
                        <a:rPr lang="en-US" sz="1000" baseline="0" dirty="0">
                          <a:solidFill>
                            <a:srgbClr val="4D4D4F"/>
                          </a:solidFill>
                          <a:latin typeface="Helvetica LT Std Condensed" panose="020B0506020202030204"/>
                        </a:rPr>
                        <a:t>Day Trippers</a:t>
                      </a: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tc>
                  <a:txBody>
                    <a:bodyPr/>
                    <a:lstStyle/>
                    <a:p>
                      <a:r>
                        <a:rPr lang="en-US" sz="1000" baseline="0" dirty="0">
                          <a:solidFill>
                            <a:srgbClr val="4D4D4F"/>
                          </a:solidFill>
                          <a:latin typeface="Helvetica LT Std Condensed" panose="020B0506020202030204"/>
                        </a:rPr>
                        <a:t>Term which characterizes a specific visitor segment where mobile devices are seen in the study geography for less than one day.</a:t>
                      </a: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extLst>
                  <a:ext uri="{0D108BD9-81ED-4DB2-BD59-A6C34878D82A}">
                    <a16:rowId xmlns:a16="http://schemas.microsoft.com/office/drawing/2014/main" val="1438772361"/>
                  </a:ext>
                </a:extLst>
              </a:tr>
              <a:tr h="221508">
                <a:tc>
                  <a:txBody>
                    <a:bodyPr/>
                    <a:lstStyle/>
                    <a:p>
                      <a:r>
                        <a:rPr lang="en-US" sz="1000" baseline="0" dirty="0">
                          <a:solidFill>
                            <a:srgbClr val="4D4D4F"/>
                          </a:solidFill>
                          <a:latin typeface="Helvetica LT Std Condensed" panose="020B0506020202030204"/>
                        </a:rPr>
                        <a:t>Length of Stay</a:t>
                      </a: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tc>
                  <a:txBody>
                    <a:bodyPr/>
                    <a:lstStyle/>
                    <a:p>
                      <a:r>
                        <a:rPr lang="en-US" sz="1000" baseline="0" dirty="0">
                          <a:solidFill>
                            <a:srgbClr val="4D4D4F"/>
                          </a:solidFill>
                          <a:latin typeface="Helvetica LT Std Condensed" panose="020B0506020202030204"/>
                        </a:rPr>
                        <a:t>Duration of trip within the study geography. The methodology for calculating length of stay is based on the characteristics of t he geography.</a:t>
                      </a:r>
                    </a:p>
                  </a:txBody>
                  <a:tcP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tcPr>
                </a:tc>
                <a:extLst>
                  <a:ext uri="{0D108BD9-81ED-4DB2-BD59-A6C34878D82A}">
                    <a16:rowId xmlns:a16="http://schemas.microsoft.com/office/drawing/2014/main" val="2670315167"/>
                  </a:ext>
                </a:extLst>
              </a:tr>
            </a:tbl>
          </a:graphicData>
        </a:graphic>
      </p:graphicFrame>
      <p:sp>
        <p:nvSpPr>
          <p:cNvPr id="6" name="Rectangle 5">
            <a:extLst>
              <a:ext uri="{FF2B5EF4-FFF2-40B4-BE49-F238E27FC236}">
                <a16:creationId xmlns:a16="http://schemas.microsoft.com/office/drawing/2014/main" id="{45AD5FF5-4197-4391-AAA4-3916C01B5013}"/>
              </a:ext>
            </a:extLst>
          </p:cNvPr>
          <p:cNvSpPr/>
          <p:nvPr/>
        </p:nvSpPr>
        <p:spPr>
          <a:xfrm>
            <a:off x="10242946" y="6229290"/>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spTree>
    <p:extLst>
      <p:ext uri="{BB962C8B-B14F-4D97-AF65-F5344CB8AC3E}">
        <p14:creationId xmlns:p14="http://schemas.microsoft.com/office/powerpoint/2010/main" val="3015474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51EE280-3535-764A-A43C-5470F16333CE}"/>
              </a:ext>
            </a:extLst>
          </p:cNvPr>
          <p:cNvSpPr txBox="1">
            <a:spLocks/>
          </p:cNvSpPr>
          <p:nvPr/>
        </p:nvSpPr>
        <p:spPr>
          <a:xfrm>
            <a:off x="784555" y="1395896"/>
            <a:ext cx="10620045" cy="44730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sz="1000" dirty="0"/>
          </a:p>
        </p:txBody>
      </p:sp>
      <p:sp>
        <p:nvSpPr>
          <p:cNvPr id="2" name="Title 1">
            <a:extLst>
              <a:ext uri="{FF2B5EF4-FFF2-40B4-BE49-F238E27FC236}">
                <a16:creationId xmlns:a16="http://schemas.microsoft.com/office/drawing/2014/main" id="{67BAB162-3E0E-0E46-924F-D182F7CB8376}"/>
              </a:ext>
            </a:extLst>
          </p:cNvPr>
          <p:cNvSpPr>
            <a:spLocks noGrp="1"/>
          </p:cNvSpPr>
          <p:nvPr>
            <p:ph type="title"/>
          </p:nvPr>
        </p:nvSpPr>
        <p:spPr/>
        <p:txBody>
          <a:bodyPr>
            <a:normAutofit/>
          </a:bodyPr>
          <a:lstStyle/>
          <a:p>
            <a:r>
              <a:rPr lang="en-US" dirty="0"/>
              <a:t>3.	Acknowledgements</a:t>
            </a:r>
          </a:p>
        </p:txBody>
      </p:sp>
      <p:sp>
        <p:nvSpPr>
          <p:cNvPr id="3" name="Rectangle 2"/>
          <p:cNvSpPr/>
          <p:nvPr/>
        </p:nvSpPr>
        <p:spPr>
          <a:xfrm>
            <a:off x="889778" y="1236180"/>
            <a:ext cx="10692622" cy="1384995"/>
          </a:xfrm>
          <a:prstGeom prst="rect">
            <a:avLst/>
          </a:prstGeom>
        </p:spPr>
        <p:txBody>
          <a:bodyPr wrap="square">
            <a:spAutoFit/>
          </a:bodyPr>
          <a:lstStyle/>
          <a:p>
            <a:r>
              <a:rPr lang="en-US" sz="1400" dirty="0">
                <a:solidFill>
                  <a:srgbClr val="4D4D4F"/>
                </a:solidFill>
                <a:latin typeface="Helvetica LT Std Condensed" panose="020B0506020202030204"/>
              </a:rPr>
              <a:t>Acknowledgements and many thanks go to the following for supplying the primary data which made this publication possible and whose continued and unwavering support will sustain the forthcoming issues. </a:t>
            </a:r>
          </a:p>
          <a:p>
            <a:r>
              <a:rPr lang="en-US" sz="1400" dirty="0">
                <a:solidFill>
                  <a:srgbClr val="4D4D4F"/>
                </a:solidFill>
                <a:latin typeface="Helvetica LT Std Condensed" panose="020B0506020202030204"/>
              </a:rPr>
              <a:t>   </a:t>
            </a:r>
          </a:p>
          <a:p>
            <a:r>
              <a:rPr lang="en-US" sz="1400" b="1" dirty="0">
                <a:solidFill>
                  <a:srgbClr val="4D4D4F"/>
                </a:solidFill>
                <a:latin typeface="Helvetica LT Std Condensed" panose="020B0506020202030204"/>
              </a:rPr>
              <a:t>The participating attractions in the Cape Karoo:</a:t>
            </a:r>
          </a:p>
          <a:p>
            <a:endParaRPr lang="en-US" sz="1400" dirty="0">
              <a:solidFill>
                <a:srgbClr val="4D4D4F"/>
              </a:solidFill>
              <a:latin typeface="Helvetica LT Std Condensed" panose="020B0506020202030204"/>
            </a:endParaRPr>
          </a:p>
          <a:p>
            <a:r>
              <a:rPr lang="en-US" sz="1400" dirty="0">
                <a:solidFill>
                  <a:srgbClr val="4D4D4F"/>
                </a:solidFill>
                <a:latin typeface="Helvetica LT Std Condensed" panose="020B0506020202030204"/>
              </a:rPr>
              <a:t>Karoo National Park </a:t>
            </a:r>
          </a:p>
        </p:txBody>
      </p:sp>
    </p:spTree>
    <p:extLst>
      <p:ext uri="{BB962C8B-B14F-4D97-AF65-F5344CB8AC3E}">
        <p14:creationId xmlns:p14="http://schemas.microsoft.com/office/powerpoint/2010/main" val="1014795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51EE280-3535-764A-A43C-5470F16333CE}"/>
              </a:ext>
            </a:extLst>
          </p:cNvPr>
          <p:cNvSpPr txBox="1">
            <a:spLocks/>
          </p:cNvSpPr>
          <p:nvPr/>
        </p:nvSpPr>
        <p:spPr>
          <a:xfrm>
            <a:off x="784555" y="1395896"/>
            <a:ext cx="10620045" cy="44730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sz="1000" dirty="0"/>
          </a:p>
        </p:txBody>
      </p:sp>
      <p:sp>
        <p:nvSpPr>
          <p:cNvPr id="2" name="Title 1">
            <a:extLst>
              <a:ext uri="{FF2B5EF4-FFF2-40B4-BE49-F238E27FC236}">
                <a16:creationId xmlns:a16="http://schemas.microsoft.com/office/drawing/2014/main" id="{67BAB162-3E0E-0E46-924F-D182F7CB8376}"/>
              </a:ext>
            </a:extLst>
          </p:cNvPr>
          <p:cNvSpPr>
            <a:spLocks noGrp="1"/>
          </p:cNvSpPr>
          <p:nvPr>
            <p:ph type="title"/>
          </p:nvPr>
        </p:nvSpPr>
        <p:spPr/>
        <p:txBody>
          <a:bodyPr>
            <a:normAutofit/>
          </a:bodyPr>
          <a:lstStyle/>
          <a:p>
            <a:r>
              <a:rPr lang="en-US" dirty="0"/>
              <a:t>4.  List of Sources</a:t>
            </a:r>
          </a:p>
        </p:txBody>
      </p:sp>
      <p:sp>
        <p:nvSpPr>
          <p:cNvPr id="6" name="Text Placeholder 2">
            <a:extLst>
              <a:ext uri="{FF2B5EF4-FFF2-40B4-BE49-F238E27FC236}">
                <a16:creationId xmlns:a16="http://schemas.microsoft.com/office/drawing/2014/main" id="{D51EE280-3535-764A-A43C-5470F16333CE}"/>
              </a:ext>
            </a:extLst>
          </p:cNvPr>
          <p:cNvSpPr txBox="1">
            <a:spLocks/>
          </p:cNvSpPr>
          <p:nvPr/>
        </p:nvSpPr>
        <p:spPr>
          <a:xfrm>
            <a:off x="936955" y="1548296"/>
            <a:ext cx="10620045" cy="44730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t>Rove Marketing powered by Near</a:t>
            </a:r>
          </a:p>
          <a:p>
            <a:pPr marL="285750" indent="-285750">
              <a:buFont typeface="Arial" panose="020B0604020202020204" pitchFamily="34" charset="0"/>
              <a:buChar char="•"/>
            </a:pPr>
            <a:r>
              <a:rPr lang="en-US" sz="1400" dirty="0"/>
              <a:t>SanParks  </a:t>
            </a:r>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4001888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B2A5-2010-E94C-949D-297E08A747E4}"/>
              </a:ext>
            </a:extLst>
          </p:cNvPr>
          <p:cNvSpPr>
            <a:spLocks noGrp="1"/>
          </p:cNvSpPr>
          <p:nvPr>
            <p:ph type="title"/>
          </p:nvPr>
        </p:nvSpPr>
        <p:spPr>
          <a:xfrm>
            <a:off x="822612" y="4672819"/>
            <a:ext cx="10515600" cy="1325563"/>
          </a:xfrm>
        </p:spPr>
        <p:txBody>
          <a:bodyPr>
            <a:normAutofit/>
          </a:bodyPr>
          <a:lstStyle/>
          <a:p>
            <a:r>
              <a:rPr lang="en-US" sz="1400" dirty="0"/>
              <a:t>DISCLAIMER:</a:t>
            </a:r>
            <a:br>
              <a:rPr lang="en-US" sz="1400" dirty="0"/>
            </a:br>
            <a:r>
              <a:rPr lang="en-US" sz="1400" dirty="0"/>
              <a:t>Wesgro has taken every effort to ensure that the information in this publication is accurate. We provide said information without representation or warranty whatsoever, whether expressed or implied. It is the responsibility of users of this publication to satisfy themselves of the accuracy of information contained herein. Wesgro cannot be held responsible for the contents of the publication in any way.</a:t>
            </a:r>
            <a:br>
              <a:rPr lang="en-US" sz="1400" dirty="0"/>
            </a:br>
            <a:r>
              <a:rPr lang="en-US" sz="1400" dirty="0"/>
              <a:t>© Wesgro, 2022</a:t>
            </a:r>
          </a:p>
        </p:txBody>
      </p:sp>
    </p:spTree>
    <p:extLst>
      <p:ext uri="{BB962C8B-B14F-4D97-AF65-F5344CB8AC3E}">
        <p14:creationId xmlns:p14="http://schemas.microsoft.com/office/powerpoint/2010/main" val="2425349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72DB2A5-2010-E94C-949D-297E08A747E4}"/>
              </a:ext>
            </a:extLst>
          </p:cNvPr>
          <p:cNvSpPr txBox="1">
            <a:spLocks/>
          </p:cNvSpPr>
          <p:nvPr/>
        </p:nvSpPr>
        <p:spPr>
          <a:xfrm>
            <a:off x="822612" y="2297834"/>
            <a:ext cx="10515600" cy="1325563"/>
          </a:xfrm>
          <a:prstGeom prst="rect">
            <a:avLst/>
          </a:prstGeom>
        </p:spPr>
        <p:txBody>
          <a:bodyPr/>
          <a:lstStyle>
            <a:lvl1pPr algn="l" defTabSz="914400" rtl="0" eaLnBrk="1" latinLnBrk="0" hangingPunct="1">
              <a:lnSpc>
                <a:spcPct val="90000"/>
              </a:lnSpc>
              <a:spcBef>
                <a:spcPct val="0"/>
              </a:spcBef>
              <a:buNone/>
              <a:defRPr sz="4400" kern="1200">
                <a:solidFill>
                  <a:srgbClr val="00AEEF"/>
                </a:solidFill>
                <a:latin typeface="Helvetica Neue LT Std 77 Bold C" panose="020B0706030502030204" pitchFamily="34" charset="0"/>
                <a:ea typeface="+mj-ea"/>
                <a:cs typeface="+mj-cs"/>
              </a:defRPr>
            </a:lvl1pPr>
          </a:lstStyle>
          <a:p>
            <a:r>
              <a:rPr lang="en-US" sz="5400" dirty="0">
                <a:solidFill>
                  <a:srgbClr val="4D4D4F"/>
                </a:solidFill>
              </a:rPr>
              <a:t>Cape Karoo Visitor Trends</a:t>
            </a:r>
          </a:p>
          <a:p>
            <a:r>
              <a:rPr lang="en-US" sz="2800" dirty="0">
                <a:solidFill>
                  <a:srgbClr val="4D4D4F"/>
                </a:solidFill>
              </a:rPr>
              <a:t>Mobile Location Data Insights</a:t>
            </a:r>
          </a:p>
        </p:txBody>
      </p:sp>
    </p:spTree>
    <p:extLst>
      <p:ext uri="{BB962C8B-B14F-4D97-AF65-F5344CB8AC3E}">
        <p14:creationId xmlns:p14="http://schemas.microsoft.com/office/powerpoint/2010/main" val="3196672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51EE280-3535-764A-A43C-5470F16333CE}"/>
              </a:ext>
            </a:extLst>
          </p:cNvPr>
          <p:cNvSpPr txBox="1">
            <a:spLocks/>
          </p:cNvSpPr>
          <p:nvPr/>
        </p:nvSpPr>
        <p:spPr>
          <a:xfrm>
            <a:off x="296402" y="932688"/>
            <a:ext cx="5684733" cy="507492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gn="just">
              <a:lnSpc>
                <a:spcPct val="100000"/>
              </a:lnSpc>
              <a:buFont typeface="Arial" panose="020B0604020202020204" pitchFamily="34" charset="0"/>
              <a:buChar char="•"/>
            </a:pPr>
            <a:r>
              <a:rPr lang="en-US" sz="1150" dirty="0"/>
              <a:t>What is mobile location data?</a:t>
            </a:r>
          </a:p>
          <a:p>
            <a:pPr marL="742950" lvl="1" indent="-285750" algn="just">
              <a:lnSpc>
                <a:spcPct val="100000"/>
              </a:lnSpc>
              <a:buFont typeface="Arial" panose="020B0604020202020204" pitchFamily="34" charset="0"/>
              <a:buChar char="•"/>
            </a:pPr>
            <a:r>
              <a:rPr lang="en-US" sz="1150" dirty="0"/>
              <a:t>Geo or spatial data from smartphones. When a user installs an app, they are often asked to share their location data with the company which provides the app, and other companies who are partners with the app publisher. </a:t>
            </a:r>
          </a:p>
          <a:p>
            <a:pPr marL="742950" lvl="1" indent="-285750" algn="just">
              <a:lnSpc>
                <a:spcPct val="100000"/>
              </a:lnSpc>
              <a:buFont typeface="Arial" panose="020B0604020202020204" pitchFamily="34" charset="0"/>
              <a:buChar char="•"/>
            </a:pPr>
            <a:r>
              <a:rPr lang="en-US" sz="1150" dirty="0"/>
              <a:t>Users can opt in to location sharing (or choose not to opt in). When they opt in, then their phone collects data and shares it with the publisher companies.</a:t>
            </a:r>
          </a:p>
          <a:p>
            <a:pPr marL="742950" lvl="1" indent="-285750" algn="just">
              <a:lnSpc>
                <a:spcPct val="100000"/>
              </a:lnSpc>
              <a:buFont typeface="Arial" panose="020B0604020202020204" pitchFamily="34" charset="0"/>
              <a:buChar char="•"/>
            </a:pPr>
            <a:r>
              <a:rPr lang="en-US" sz="1150" dirty="0"/>
              <a:t>All data collected is anonymized and does not include any personally identifiable information.</a:t>
            </a:r>
          </a:p>
          <a:p>
            <a:pPr marL="742950" lvl="1" indent="-285750" algn="just">
              <a:lnSpc>
                <a:spcPct val="100000"/>
              </a:lnSpc>
              <a:buFont typeface="Arial" panose="020B0604020202020204" pitchFamily="34" charset="0"/>
              <a:buChar char="•"/>
            </a:pPr>
            <a:endParaRPr lang="en-US" sz="1150" dirty="0"/>
          </a:p>
          <a:p>
            <a:pPr marL="285750" indent="-285750" algn="just">
              <a:lnSpc>
                <a:spcPct val="100000"/>
              </a:lnSpc>
              <a:buFont typeface="Arial" panose="020B0604020202020204" pitchFamily="34" charset="0"/>
              <a:buChar char="•"/>
            </a:pPr>
            <a:r>
              <a:rPr lang="en-US" sz="1150" dirty="0"/>
              <a:t>Why use mobile location data insights?</a:t>
            </a:r>
          </a:p>
          <a:p>
            <a:pPr marL="742950" lvl="1" indent="-285750" algn="just">
              <a:lnSpc>
                <a:spcPct val="100000"/>
              </a:lnSpc>
              <a:buFont typeface="Arial" panose="020B0604020202020204" pitchFamily="34" charset="0"/>
              <a:buChar char="•"/>
            </a:pPr>
            <a:r>
              <a:rPr lang="en-US" sz="1150" dirty="0"/>
              <a:t>Mobile location-based data offers a more granular lens on visitor behaviour and provides a much larger sample size. </a:t>
            </a:r>
          </a:p>
          <a:p>
            <a:pPr marL="742950" lvl="1" indent="-285750" algn="just">
              <a:lnSpc>
                <a:spcPct val="100000"/>
              </a:lnSpc>
              <a:buFont typeface="Arial" panose="020B0604020202020204" pitchFamily="34" charset="0"/>
              <a:buChar char="•"/>
            </a:pPr>
            <a:r>
              <a:rPr lang="en-US" sz="1150" dirty="0"/>
              <a:t>These insights aim to facilitate a better understanding of visitor movement throughout the Western Cape’s six region. </a:t>
            </a:r>
          </a:p>
          <a:p>
            <a:pPr marL="742950" lvl="1" indent="-285750" algn="just">
              <a:lnSpc>
                <a:spcPct val="100000"/>
              </a:lnSpc>
              <a:buFont typeface="Arial" panose="020B0604020202020204" pitchFamily="34" charset="0"/>
              <a:buChar char="•"/>
            </a:pPr>
            <a:r>
              <a:rPr lang="en-US" sz="1150" dirty="0"/>
              <a:t>Mobile location data serves as a sample. It is not 100% of visitors, and it should not be treated as such. Like any sampling method, it can be subject to biases or lack of volume. </a:t>
            </a:r>
          </a:p>
          <a:p>
            <a:pPr marL="742950" lvl="1" indent="-285750" algn="just">
              <a:lnSpc>
                <a:spcPct val="100000"/>
              </a:lnSpc>
              <a:buFont typeface="Arial" panose="020B0604020202020204" pitchFamily="34" charset="0"/>
              <a:buChar char="•"/>
            </a:pPr>
            <a:endParaRPr lang="en-US" sz="1150" dirty="0"/>
          </a:p>
          <a:p>
            <a:pPr marL="0" indent="0" algn="just">
              <a:lnSpc>
                <a:spcPct val="100000"/>
              </a:lnSpc>
              <a:buNone/>
            </a:pPr>
            <a:r>
              <a:rPr lang="en-ZA" sz="1150" dirty="0"/>
              <a:t>The insights in this report represents mobile location data from a sample of </a:t>
            </a:r>
            <a:r>
              <a:rPr lang="en-ZA" sz="1150" b="1" dirty="0"/>
              <a:t>11 513  domestic </a:t>
            </a:r>
            <a:r>
              <a:rPr lang="en-ZA" sz="1150" dirty="0"/>
              <a:t>and </a:t>
            </a:r>
            <a:r>
              <a:rPr lang="en-ZA" sz="1150" b="1" dirty="0"/>
              <a:t>64 international </a:t>
            </a:r>
            <a:r>
              <a:rPr lang="en-ZA" sz="1150" dirty="0"/>
              <a:t>tourists who visited the Cape Karoo between January and June 2022. Within the domestic data set, over </a:t>
            </a:r>
            <a:r>
              <a:rPr lang="en-ZA" sz="1150" b="1" dirty="0"/>
              <a:t>2,000</a:t>
            </a:r>
            <a:r>
              <a:rPr lang="en-ZA" sz="1150" dirty="0"/>
              <a:t> of the sampled tourists were from the City of Cape Town and from the international sampled tourists, </a:t>
            </a:r>
            <a:r>
              <a:rPr lang="en-ZA" sz="1150" b="1" dirty="0"/>
              <a:t>28</a:t>
            </a:r>
            <a:r>
              <a:rPr lang="en-ZA" sz="1150" dirty="0"/>
              <a:t> were from the USA.  </a:t>
            </a:r>
          </a:p>
          <a:p>
            <a:pPr marL="0" indent="0" algn="just">
              <a:lnSpc>
                <a:spcPct val="100000"/>
              </a:lnSpc>
              <a:buNone/>
            </a:pPr>
            <a:endParaRPr lang="en-US" sz="1150" dirty="0"/>
          </a:p>
        </p:txBody>
      </p:sp>
      <p:sp>
        <p:nvSpPr>
          <p:cNvPr id="12" name="Title 1">
            <a:extLst>
              <a:ext uri="{FF2B5EF4-FFF2-40B4-BE49-F238E27FC236}">
                <a16:creationId xmlns:a16="http://schemas.microsoft.com/office/drawing/2014/main" id="{EC07A362-9154-4E4C-937A-560FB2FD2FD1}"/>
              </a:ext>
            </a:extLst>
          </p:cNvPr>
          <p:cNvSpPr>
            <a:spLocks noGrp="1"/>
          </p:cNvSpPr>
          <p:nvPr>
            <p:ph type="title"/>
          </p:nvPr>
        </p:nvSpPr>
        <p:spPr>
          <a:xfrm>
            <a:off x="669324" y="344805"/>
            <a:ext cx="10667999" cy="1036385"/>
          </a:xfrm>
        </p:spPr>
        <p:txBody>
          <a:bodyPr>
            <a:noAutofit/>
          </a:bodyPr>
          <a:lstStyle/>
          <a:p>
            <a:r>
              <a:rPr lang="en-US" sz="3600" dirty="0"/>
              <a:t>1.   Cape Karoo Mobile Location Data Insights</a:t>
            </a:r>
          </a:p>
        </p:txBody>
      </p:sp>
      <p:sp>
        <p:nvSpPr>
          <p:cNvPr id="7" name="Rectangle 6">
            <a:extLst>
              <a:ext uri="{FF2B5EF4-FFF2-40B4-BE49-F238E27FC236}">
                <a16:creationId xmlns:a16="http://schemas.microsoft.com/office/drawing/2014/main" id="{45AD5FF5-4197-4391-AAA4-3916C01B5013}"/>
              </a:ext>
            </a:extLst>
          </p:cNvPr>
          <p:cNvSpPr/>
          <p:nvPr/>
        </p:nvSpPr>
        <p:spPr>
          <a:xfrm>
            <a:off x="11067362" y="6627168"/>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sp>
        <p:nvSpPr>
          <p:cNvPr id="9" name="Rectangle 8">
            <a:extLst>
              <a:ext uri="{FF2B5EF4-FFF2-40B4-BE49-F238E27FC236}">
                <a16:creationId xmlns:a16="http://schemas.microsoft.com/office/drawing/2014/main" id="{45AD5FF5-4197-4391-AAA4-3916C01B5013}"/>
              </a:ext>
            </a:extLst>
          </p:cNvPr>
          <p:cNvSpPr/>
          <p:nvPr/>
        </p:nvSpPr>
        <p:spPr>
          <a:xfrm>
            <a:off x="10705133" y="3787584"/>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sp>
        <p:nvSpPr>
          <p:cNvPr id="11" name="Rectangle 10">
            <a:extLst>
              <a:ext uri="{FF2B5EF4-FFF2-40B4-BE49-F238E27FC236}">
                <a16:creationId xmlns:a16="http://schemas.microsoft.com/office/drawing/2014/main" id="{45AD5FF5-4197-4391-AAA4-3916C01B5013}"/>
              </a:ext>
            </a:extLst>
          </p:cNvPr>
          <p:cNvSpPr/>
          <p:nvPr/>
        </p:nvSpPr>
        <p:spPr>
          <a:xfrm>
            <a:off x="7160234" y="3498181"/>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graphicFrame>
        <p:nvGraphicFramePr>
          <p:cNvPr id="2" name="Chart 1">
            <a:extLst>
              <a:ext uri="{FF2B5EF4-FFF2-40B4-BE49-F238E27FC236}">
                <a16:creationId xmlns:a16="http://schemas.microsoft.com/office/drawing/2014/main" id="{83EE93FE-EF13-9E17-F67F-D793609D399E}"/>
              </a:ext>
            </a:extLst>
          </p:cNvPr>
          <p:cNvGraphicFramePr>
            <a:graphicFrameLocks/>
          </p:cNvGraphicFramePr>
          <p:nvPr>
            <p:extLst>
              <p:ext uri="{D42A27DB-BD31-4B8C-83A1-F6EECF244321}">
                <p14:modId xmlns:p14="http://schemas.microsoft.com/office/powerpoint/2010/main" val="715813062"/>
              </p:ext>
            </p:extLst>
          </p:nvPr>
        </p:nvGraphicFramePr>
        <p:xfrm>
          <a:off x="5981135" y="1070703"/>
          <a:ext cx="2443217" cy="24716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5C3BA1F4-587C-2439-4A0D-032F0BCB0893}"/>
              </a:ext>
            </a:extLst>
          </p:cNvPr>
          <p:cNvGraphicFramePr>
            <a:graphicFrameLocks/>
          </p:cNvGraphicFramePr>
          <p:nvPr>
            <p:extLst>
              <p:ext uri="{D42A27DB-BD31-4B8C-83A1-F6EECF244321}">
                <p14:modId xmlns:p14="http://schemas.microsoft.com/office/powerpoint/2010/main" val="2812382716"/>
              </p:ext>
            </p:extLst>
          </p:nvPr>
        </p:nvGraphicFramePr>
        <p:xfrm>
          <a:off x="8563745" y="1070035"/>
          <a:ext cx="343408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DD2E8CAF-7626-6FF9-38F5-CC4A8F759331}"/>
              </a:ext>
            </a:extLst>
          </p:cNvPr>
          <p:cNvGraphicFramePr>
            <a:graphicFrameLocks/>
          </p:cNvGraphicFramePr>
          <p:nvPr>
            <p:extLst>
              <p:ext uri="{D42A27DB-BD31-4B8C-83A1-F6EECF244321}">
                <p14:modId xmlns:p14="http://schemas.microsoft.com/office/powerpoint/2010/main" val="662424941"/>
              </p:ext>
            </p:extLst>
          </p:nvPr>
        </p:nvGraphicFramePr>
        <p:xfrm>
          <a:off x="6161330" y="4189325"/>
          <a:ext cx="5812655" cy="255325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28249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A362-9154-4E4C-937A-560FB2FD2FD1}"/>
              </a:ext>
            </a:extLst>
          </p:cNvPr>
          <p:cNvSpPr>
            <a:spLocks noGrp="1"/>
          </p:cNvSpPr>
          <p:nvPr>
            <p:ph type="title"/>
          </p:nvPr>
        </p:nvSpPr>
        <p:spPr/>
        <p:txBody>
          <a:bodyPr>
            <a:normAutofit/>
          </a:bodyPr>
          <a:lstStyle/>
          <a:p>
            <a:r>
              <a:rPr lang="en-US" sz="3200" dirty="0"/>
              <a:t>1.1. Mobile Insights: Domestic Visitor Trends</a:t>
            </a:r>
          </a:p>
        </p:txBody>
      </p:sp>
      <p:sp>
        <p:nvSpPr>
          <p:cNvPr id="10" name="Text Placeholder 2">
            <a:extLst>
              <a:ext uri="{FF2B5EF4-FFF2-40B4-BE49-F238E27FC236}">
                <a16:creationId xmlns:a16="http://schemas.microsoft.com/office/drawing/2014/main" id="{D51EE280-3535-764A-A43C-5470F16333CE}"/>
              </a:ext>
            </a:extLst>
          </p:cNvPr>
          <p:cNvSpPr txBox="1">
            <a:spLocks/>
          </p:cNvSpPr>
          <p:nvPr/>
        </p:nvSpPr>
        <p:spPr>
          <a:xfrm>
            <a:off x="374905" y="1477044"/>
            <a:ext cx="4900272" cy="407035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lgn="just">
              <a:lnSpc>
                <a:spcPct val="100000"/>
              </a:lnSpc>
            </a:pPr>
            <a:r>
              <a:rPr lang="en-US" sz="1200" dirty="0"/>
              <a:t>On average, domestic visitors spent 1,5 days in the Cape Karoo, with the general average for the province being (2,6 days). </a:t>
            </a:r>
          </a:p>
          <a:p>
            <a:pPr lvl="0" algn="just">
              <a:lnSpc>
                <a:spcPct val="100000"/>
              </a:lnSpc>
            </a:pPr>
            <a:r>
              <a:rPr lang="en-US" sz="1200" dirty="0"/>
              <a:t>Over 26% of the sampled domestic tourists stayed overnight in the Cape Karoo, which is around 50% lower than the general average for the province. </a:t>
            </a:r>
            <a:r>
              <a:rPr lang="en-US" sz="1200" i="1" dirty="0"/>
              <a:t>An overnight stay is defined as tourists that arrived prior to midnight and stayed until 07:00 the following day.  </a:t>
            </a:r>
          </a:p>
          <a:p>
            <a:pPr algn="just" fontAlgn="base">
              <a:lnSpc>
                <a:spcPct val="100000"/>
              </a:lnSpc>
            </a:pPr>
            <a:r>
              <a:rPr lang="en-US" sz="1200" dirty="0"/>
              <a:t>More than half of domestic tourists to the Cape Karoo were repeat visitors. This is a slightly lower repeater rate than the general average for the province (60,6%). </a:t>
            </a:r>
            <a:r>
              <a:rPr lang="en-US" sz="1200" i="1" dirty="0"/>
              <a:t>A repeat visitor is defined as one who visited the region more than once within the review period. </a:t>
            </a:r>
            <a:endParaRPr lang="en-ZA" sz="1200" i="1" dirty="0"/>
          </a:p>
          <a:p>
            <a:pPr algn="just" fontAlgn="base">
              <a:lnSpc>
                <a:spcPct val="100000"/>
              </a:lnSpc>
            </a:pPr>
            <a:endParaRPr lang="en-ZA" sz="1200" dirty="0"/>
          </a:p>
        </p:txBody>
      </p:sp>
      <p:sp>
        <p:nvSpPr>
          <p:cNvPr id="7" name="Rectangle 6">
            <a:extLst>
              <a:ext uri="{FF2B5EF4-FFF2-40B4-BE49-F238E27FC236}">
                <a16:creationId xmlns:a16="http://schemas.microsoft.com/office/drawing/2014/main" id="{45AD5FF5-4197-4391-AAA4-3916C01B5013}"/>
              </a:ext>
            </a:extLst>
          </p:cNvPr>
          <p:cNvSpPr/>
          <p:nvPr/>
        </p:nvSpPr>
        <p:spPr>
          <a:xfrm>
            <a:off x="10948194" y="6627168"/>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sp>
        <p:nvSpPr>
          <p:cNvPr id="9" name="Rectangle 8">
            <a:extLst>
              <a:ext uri="{FF2B5EF4-FFF2-40B4-BE49-F238E27FC236}">
                <a16:creationId xmlns:a16="http://schemas.microsoft.com/office/drawing/2014/main" id="{45AD5FF5-4197-4391-AAA4-3916C01B5013}"/>
              </a:ext>
            </a:extLst>
          </p:cNvPr>
          <p:cNvSpPr/>
          <p:nvPr/>
        </p:nvSpPr>
        <p:spPr>
          <a:xfrm>
            <a:off x="10643394" y="3544635"/>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graphicFrame>
        <p:nvGraphicFramePr>
          <p:cNvPr id="3" name="Chart 2">
            <a:extLst>
              <a:ext uri="{FF2B5EF4-FFF2-40B4-BE49-F238E27FC236}">
                <a16:creationId xmlns:a16="http://schemas.microsoft.com/office/drawing/2014/main" id="{CE1C0AF8-FCF4-B278-EB55-3ED154DD36BA}"/>
              </a:ext>
            </a:extLst>
          </p:cNvPr>
          <p:cNvGraphicFramePr>
            <a:graphicFrameLocks/>
          </p:cNvGraphicFramePr>
          <p:nvPr>
            <p:extLst>
              <p:ext uri="{D42A27DB-BD31-4B8C-83A1-F6EECF244321}">
                <p14:modId xmlns:p14="http://schemas.microsoft.com/office/powerpoint/2010/main" val="1216351557"/>
              </p:ext>
            </p:extLst>
          </p:nvPr>
        </p:nvGraphicFramePr>
        <p:xfrm>
          <a:off x="5275176" y="1208427"/>
          <a:ext cx="3272308" cy="24516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764C95C9-231D-8534-586C-9F5746C0B3C5}"/>
              </a:ext>
            </a:extLst>
          </p:cNvPr>
          <p:cNvGraphicFramePr>
            <a:graphicFrameLocks/>
          </p:cNvGraphicFramePr>
          <p:nvPr>
            <p:extLst>
              <p:ext uri="{D42A27DB-BD31-4B8C-83A1-F6EECF244321}">
                <p14:modId xmlns:p14="http://schemas.microsoft.com/office/powerpoint/2010/main" val="1123482624"/>
              </p:ext>
            </p:extLst>
          </p:nvPr>
        </p:nvGraphicFramePr>
        <p:xfrm>
          <a:off x="8418786" y="1208427"/>
          <a:ext cx="3864654" cy="23362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8EC76BA9-A616-1A8E-73FF-6251FE018192}"/>
              </a:ext>
            </a:extLst>
          </p:cNvPr>
          <p:cNvGraphicFramePr>
            <a:graphicFrameLocks/>
          </p:cNvGraphicFramePr>
          <p:nvPr>
            <p:extLst>
              <p:ext uri="{D42A27DB-BD31-4B8C-83A1-F6EECF244321}">
                <p14:modId xmlns:p14="http://schemas.microsoft.com/office/powerpoint/2010/main" val="3814702331"/>
              </p:ext>
            </p:extLst>
          </p:nvPr>
        </p:nvGraphicFramePr>
        <p:xfrm>
          <a:off x="669324" y="4379976"/>
          <a:ext cx="3245670" cy="18302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B3172F4E-5347-8D4B-CB81-EB7933B17C4D}"/>
              </a:ext>
            </a:extLst>
          </p:cNvPr>
          <p:cNvGraphicFramePr>
            <a:graphicFrameLocks/>
          </p:cNvGraphicFramePr>
          <p:nvPr>
            <p:extLst>
              <p:ext uri="{D42A27DB-BD31-4B8C-83A1-F6EECF244321}">
                <p14:modId xmlns:p14="http://schemas.microsoft.com/office/powerpoint/2010/main" val="2041195781"/>
              </p:ext>
            </p:extLst>
          </p:nvPr>
        </p:nvGraphicFramePr>
        <p:xfrm>
          <a:off x="4085457" y="3962400"/>
          <a:ext cx="8266684" cy="277367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9200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A362-9154-4E4C-937A-560FB2FD2FD1}"/>
              </a:ext>
            </a:extLst>
          </p:cNvPr>
          <p:cNvSpPr>
            <a:spLocks noGrp="1"/>
          </p:cNvSpPr>
          <p:nvPr>
            <p:ph type="title"/>
          </p:nvPr>
        </p:nvSpPr>
        <p:spPr/>
        <p:txBody>
          <a:bodyPr>
            <a:normAutofit/>
          </a:bodyPr>
          <a:lstStyle/>
          <a:p>
            <a:r>
              <a:rPr lang="en-US" sz="3200" dirty="0"/>
              <a:t>1.1. Mobile Insights: Domestic Visitor Trends</a:t>
            </a:r>
          </a:p>
        </p:txBody>
      </p:sp>
      <p:sp>
        <p:nvSpPr>
          <p:cNvPr id="8" name="Text Placeholder 2">
            <a:extLst>
              <a:ext uri="{FF2B5EF4-FFF2-40B4-BE49-F238E27FC236}">
                <a16:creationId xmlns:a16="http://schemas.microsoft.com/office/drawing/2014/main" id="{D51EE280-3535-764A-A43C-5470F16333CE}"/>
              </a:ext>
            </a:extLst>
          </p:cNvPr>
          <p:cNvSpPr txBox="1">
            <a:spLocks/>
          </p:cNvSpPr>
          <p:nvPr/>
        </p:nvSpPr>
        <p:spPr>
          <a:xfrm>
            <a:off x="669324" y="1401510"/>
            <a:ext cx="4922034" cy="205586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lgn="just">
              <a:lnSpc>
                <a:spcPct val="100000"/>
              </a:lnSpc>
            </a:pPr>
            <a:r>
              <a:rPr lang="en-US" sz="1200" dirty="0"/>
              <a:t>Domestic visitors to the Cape Karoo were most likely to arrive on a Thursday (15,0%) or Friday (18,1%) and depart on either a Friday (17,2%) or Sunday (16,8%). </a:t>
            </a:r>
          </a:p>
          <a:p>
            <a:pPr lvl="0" algn="just">
              <a:lnSpc>
                <a:spcPct val="100000"/>
              </a:lnSpc>
            </a:pPr>
            <a:r>
              <a:rPr lang="en-US" sz="1200" dirty="0"/>
              <a:t>April was the most popular month to visit the region, closely followed by March and January.</a:t>
            </a:r>
          </a:p>
          <a:p>
            <a:pPr lvl="0" algn="just">
              <a:lnSpc>
                <a:spcPct val="100000"/>
              </a:lnSpc>
            </a:pPr>
            <a:r>
              <a:rPr lang="en-US" sz="1200" dirty="0"/>
              <a:t>May and June were the most popular months for overnight stays among domestic tourists to the Cape Karoo.</a:t>
            </a:r>
          </a:p>
          <a:p>
            <a:pPr lvl="0" algn="just">
              <a:lnSpc>
                <a:spcPct val="100000"/>
              </a:lnSpc>
            </a:pPr>
            <a:endParaRPr lang="en-ZA" sz="1200" dirty="0"/>
          </a:p>
        </p:txBody>
      </p:sp>
      <p:sp>
        <p:nvSpPr>
          <p:cNvPr id="7" name="Rectangle 6">
            <a:extLst>
              <a:ext uri="{FF2B5EF4-FFF2-40B4-BE49-F238E27FC236}">
                <a16:creationId xmlns:a16="http://schemas.microsoft.com/office/drawing/2014/main" id="{45AD5FF5-4197-4391-AAA4-3916C01B5013}"/>
              </a:ext>
            </a:extLst>
          </p:cNvPr>
          <p:cNvSpPr/>
          <p:nvPr/>
        </p:nvSpPr>
        <p:spPr>
          <a:xfrm>
            <a:off x="10880708" y="6627168"/>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graphicFrame>
        <p:nvGraphicFramePr>
          <p:cNvPr id="3" name="Chart 2">
            <a:extLst>
              <a:ext uri="{FF2B5EF4-FFF2-40B4-BE49-F238E27FC236}">
                <a16:creationId xmlns:a16="http://schemas.microsoft.com/office/drawing/2014/main" id="{8F56CDA9-65C9-F1B1-2372-7E06165C5F74}"/>
              </a:ext>
            </a:extLst>
          </p:cNvPr>
          <p:cNvGraphicFramePr>
            <a:graphicFrameLocks/>
          </p:cNvGraphicFramePr>
          <p:nvPr>
            <p:extLst>
              <p:ext uri="{D42A27DB-BD31-4B8C-83A1-F6EECF244321}">
                <p14:modId xmlns:p14="http://schemas.microsoft.com/office/powerpoint/2010/main" val="1784410349"/>
              </p:ext>
            </p:extLst>
          </p:nvPr>
        </p:nvGraphicFramePr>
        <p:xfrm>
          <a:off x="6491127" y="1169194"/>
          <a:ext cx="5700873" cy="25204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DEB1A2B6-F720-453E-E829-5A78F326CF6F}"/>
              </a:ext>
            </a:extLst>
          </p:cNvPr>
          <p:cNvGraphicFramePr>
            <a:graphicFrameLocks/>
          </p:cNvGraphicFramePr>
          <p:nvPr>
            <p:extLst>
              <p:ext uri="{D42A27DB-BD31-4B8C-83A1-F6EECF244321}">
                <p14:modId xmlns:p14="http://schemas.microsoft.com/office/powerpoint/2010/main" val="2346543643"/>
              </p:ext>
            </p:extLst>
          </p:nvPr>
        </p:nvGraphicFramePr>
        <p:xfrm>
          <a:off x="6491127" y="3689691"/>
          <a:ext cx="5700873" cy="28087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1867ABC5-A4B4-94F7-1C5A-F99D06AADD71}"/>
              </a:ext>
            </a:extLst>
          </p:cNvPr>
          <p:cNvGraphicFramePr>
            <a:graphicFrameLocks/>
          </p:cNvGraphicFramePr>
          <p:nvPr>
            <p:extLst>
              <p:ext uri="{D42A27DB-BD31-4B8C-83A1-F6EECF244321}">
                <p14:modId xmlns:p14="http://schemas.microsoft.com/office/powerpoint/2010/main" val="129049338"/>
              </p:ext>
            </p:extLst>
          </p:nvPr>
        </p:nvGraphicFramePr>
        <p:xfrm>
          <a:off x="217671" y="3341960"/>
          <a:ext cx="2949665" cy="273629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CB3DF1C7-C9CB-EA31-15E4-B2635854DAE1}"/>
              </a:ext>
            </a:extLst>
          </p:cNvPr>
          <p:cNvGraphicFramePr>
            <a:graphicFrameLocks/>
          </p:cNvGraphicFramePr>
          <p:nvPr>
            <p:extLst>
              <p:ext uri="{D42A27DB-BD31-4B8C-83A1-F6EECF244321}">
                <p14:modId xmlns:p14="http://schemas.microsoft.com/office/powerpoint/2010/main" val="3994059002"/>
              </p:ext>
            </p:extLst>
          </p:nvPr>
        </p:nvGraphicFramePr>
        <p:xfrm>
          <a:off x="3130341" y="3341960"/>
          <a:ext cx="3323791" cy="273629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600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A362-9154-4E4C-937A-560FB2FD2FD1}"/>
              </a:ext>
            </a:extLst>
          </p:cNvPr>
          <p:cNvSpPr>
            <a:spLocks noGrp="1"/>
          </p:cNvSpPr>
          <p:nvPr>
            <p:ph type="title"/>
          </p:nvPr>
        </p:nvSpPr>
        <p:spPr/>
        <p:txBody>
          <a:bodyPr>
            <a:normAutofit/>
          </a:bodyPr>
          <a:lstStyle/>
          <a:p>
            <a:r>
              <a:rPr lang="en-US" sz="3200" dirty="0"/>
              <a:t>1.2. Mobile Insights: International Visitor Trends</a:t>
            </a:r>
          </a:p>
        </p:txBody>
      </p:sp>
      <p:sp>
        <p:nvSpPr>
          <p:cNvPr id="10" name="Text Placeholder 2">
            <a:extLst>
              <a:ext uri="{FF2B5EF4-FFF2-40B4-BE49-F238E27FC236}">
                <a16:creationId xmlns:a16="http://schemas.microsoft.com/office/drawing/2014/main" id="{D51EE280-3535-764A-A43C-5470F16333CE}"/>
              </a:ext>
            </a:extLst>
          </p:cNvPr>
          <p:cNvSpPr txBox="1">
            <a:spLocks/>
          </p:cNvSpPr>
          <p:nvPr/>
        </p:nvSpPr>
        <p:spPr>
          <a:xfrm>
            <a:off x="239486" y="1401510"/>
            <a:ext cx="4965079" cy="407035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lgn="just">
              <a:lnSpc>
                <a:spcPct val="100000"/>
              </a:lnSpc>
            </a:pPr>
            <a:r>
              <a:rPr lang="en-US" sz="1200" dirty="0"/>
              <a:t>On average, international visitors spent 2,3 days in the Cape Karoo which is just slightly shorter than the general average for the province (3,2) days. </a:t>
            </a:r>
          </a:p>
          <a:p>
            <a:pPr lvl="0" algn="just">
              <a:lnSpc>
                <a:spcPct val="100000"/>
              </a:lnSpc>
            </a:pPr>
            <a:r>
              <a:rPr lang="en-US" sz="1200" dirty="0"/>
              <a:t>Just over 60% of the sampled international tourists stayed overnight in the Cape Karoo, which is slightly shorter than the general average for the province (68,5%). </a:t>
            </a:r>
            <a:r>
              <a:rPr lang="en-US" sz="1200" i="1" dirty="0"/>
              <a:t>An overnight stay is defined as tourists that arrived prior to midnight and stayed until 07:00 the following day.</a:t>
            </a:r>
            <a:r>
              <a:rPr lang="en-US" sz="1200" dirty="0"/>
              <a:t>  </a:t>
            </a:r>
          </a:p>
          <a:p>
            <a:pPr algn="just" fontAlgn="base">
              <a:lnSpc>
                <a:spcPct val="100000"/>
              </a:lnSpc>
            </a:pPr>
            <a:r>
              <a:rPr lang="en-US" sz="1200" dirty="0"/>
              <a:t>A quarter of international tourists to the Cape Karoo were repeat visitors, which is a slightly lower repeater rate than the general average for the province (36,8%). </a:t>
            </a:r>
            <a:r>
              <a:rPr lang="en-US" sz="1200" i="1" dirty="0"/>
              <a:t>A repeat visitor is defined as one who visited the region more than once within the review period. </a:t>
            </a:r>
            <a:endParaRPr lang="en-ZA" sz="1200" i="1" dirty="0"/>
          </a:p>
          <a:p>
            <a:pPr algn="just" fontAlgn="base">
              <a:lnSpc>
                <a:spcPct val="100000"/>
              </a:lnSpc>
            </a:pPr>
            <a:endParaRPr lang="en-ZA" sz="1200" dirty="0"/>
          </a:p>
          <a:p>
            <a:pPr algn="just" fontAlgn="base">
              <a:lnSpc>
                <a:spcPct val="100000"/>
              </a:lnSpc>
            </a:pPr>
            <a:endParaRPr lang="en-ZA" sz="1200" dirty="0"/>
          </a:p>
        </p:txBody>
      </p:sp>
      <p:sp>
        <p:nvSpPr>
          <p:cNvPr id="7" name="Rectangle 6">
            <a:extLst>
              <a:ext uri="{FF2B5EF4-FFF2-40B4-BE49-F238E27FC236}">
                <a16:creationId xmlns:a16="http://schemas.microsoft.com/office/drawing/2014/main" id="{45AD5FF5-4197-4391-AAA4-3916C01B5013}"/>
              </a:ext>
            </a:extLst>
          </p:cNvPr>
          <p:cNvSpPr/>
          <p:nvPr/>
        </p:nvSpPr>
        <p:spPr>
          <a:xfrm>
            <a:off x="10751093" y="6053960"/>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sp>
        <p:nvSpPr>
          <p:cNvPr id="9" name="Rectangle 8">
            <a:extLst>
              <a:ext uri="{FF2B5EF4-FFF2-40B4-BE49-F238E27FC236}">
                <a16:creationId xmlns:a16="http://schemas.microsoft.com/office/drawing/2014/main" id="{45AD5FF5-4197-4391-AAA4-3916C01B5013}"/>
              </a:ext>
            </a:extLst>
          </p:cNvPr>
          <p:cNvSpPr/>
          <p:nvPr/>
        </p:nvSpPr>
        <p:spPr>
          <a:xfrm>
            <a:off x="10751094" y="3474061"/>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graphicFrame>
        <p:nvGraphicFramePr>
          <p:cNvPr id="4" name="Chart 3">
            <a:extLst>
              <a:ext uri="{FF2B5EF4-FFF2-40B4-BE49-F238E27FC236}">
                <a16:creationId xmlns:a16="http://schemas.microsoft.com/office/drawing/2014/main" id="{3008E904-8C25-B7E7-B0EC-EE24B0866ACF}"/>
              </a:ext>
            </a:extLst>
          </p:cNvPr>
          <p:cNvGraphicFramePr>
            <a:graphicFrameLocks/>
          </p:cNvGraphicFramePr>
          <p:nvPr>
            <p:extLst>
              <p:ext uri="{D42A27DB-BD31-4B8C-83A1-F6EECF244321}">
                <p14:modId xmlns:p14="http://schemas.microsoft.com/office/powerpoint/2010/main" val="330991897"/>
              </p:ext>
            </p:extLst>
          </p:nvPr>
        </p:nvGraphicFramePr>
        <p:xfrm>
          <a:off x="5456318" y="1141017"/>
          <a:ext cx="3352801" cy="22879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93579F9E-EA2D-CEF9-D326-F4F1061C1705}"/>
              </a:ext>
            </a:extLst>
          </p:cNvPr>
          <p:cNvGraphicFramePr>
            <a:graphicFrameLocks/>
          </p:cNvGraphicFramePr>
          <p:nvPr>
            <p:extLst>
              <p:ext uri="{D42A27DB-BD31-4B8C-83A1-F6EECF244321}">
                <p14:modId xmlns:p14="http://schemas.microsoft.com/office/powerpoint/2010/main" val="4145686979"/>
              </p:ext>
            </p:extLst>
          </p:nvPr>
        </p:nvGraphicFramePr>
        <p:xfrm>
          <a:off x="540574" y="4443983"/>
          <a:ext cx="4259442" cy="17498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F160EC66-E2A3-578D-73BF-3330AE9304E6}"/>
              </a:ext>
            </a:extLst>
          </p:cNvPr>
          <p:cNvGraphicFramePr>
            <a:graphicFrameLocks/>
          </p:cNvGraphicFramePr>
          <p:nvPr>
            <p:extLst>
              <p:ext uri="{D42A27DB-BD31-4B8C-83A1-F6EECF244321}">
                <p14:modId xmlns:p14="http://schemas.microsoft.com/office/powerpoint/2010/main" val="957595685"/>
              </p:ext>
            </p:extLst>
          </p:nvPr>
        </p:nvGraphicFramePr>
        <p:xfrm>
          <a:off x="4978400" y="3680696"/>
          <a:ext cx="6974114"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15DB7D48-B051-16DC-9DD9-153749BC61F6}"/>
              </a:ext>
            </a:extLst>
          </p:cNvPr>
          <p:cNvGraphicFramePr>
            <a:graphicFrameLocks/>
          </p:cNvGraphicFramePr>
          <p:nvPr>
            <p:extLst>
              <p:ext uri="{D42A27DB-BD31-4B8C-83A1-F6EECF244321}">
                <p14:modId xmlns:p14="http://schemas.microsoft.com/office/powerpoint/2010/main" val="2843407627"/>
              </p:ext>
            </p:extLst>
          </p:nvPr>
        </p:nvGraphicFramePr>
        <p:xfrm>
          <a:off x="9060872" y="1124994"/>
          <a:ext cx="2974237" cy="228798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517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A362-9154-4E4C-937A-560FB2FD2FD1}"/>
              </a:ext>
            </a:extLst>
          </p:cNvPr>
          <p:cNvSpPr>
            <a:spLocks noGrp="1"/>
          </p:cNvSpPr>
          <p:nvPr>
            <p:ph type="title"/>
          </p:nvPr>
        </p:nvSpPr>
        <p:spPr/>
        <p:txBody>
          <a:bodyPr>
            <a:normAutofit/>
          </a:bodyPr>
          <a:lstStyle/>
          <a:p>
            <a:r>
              <a:rPr lang="en-US" sz="3200" dirty="0"/>
              <a:t>1.2. Mobile Insights: International Visitor Trends</a:t>
            </a:r>
          </a:p>
        </p:txBody>
      </p:sp>
      <p:sp>
        <p:nvSpPr>
          <p:cNvPr id="8" name="Text Placeholder 2">
            <a:extLst>
              <a:ext uri="{FF2B5EF4-FFF2-40B4-BE49-F238E27FC236}">
                <a16:creationId xmlns:a16="http://schemas.microsoft.com/office/drawing/2014/main" id="{D51EE280-3535-764A-A43C-5470F16333CE}"/>
              </a:ext>
            </a:extLst>
          </p:cNvPr>
          <p:cNvSpPr txBox="1">
            <a:spLocks/>
          </p:cNvSpPr>
          <p:nvPr/>
        </p:nvSpPr>
        <p:spPr>
          <a:xfrm>
            <a:off x="669324" y="1373134"/>
            <a:ext cx="4922034" cy="205586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lgn="just">
              <a:lnSpc>
                <a:spcPct val="100000"/>
              </a:lnSpc>
            </a:pPr>
            <a:r>
              <a:rPr lang="en-US" sz="1200" dirty="0"/>
              <a:t>International visitors to the Cape Karoo were most likely to arrive on a Friday (20,3%) or Monday (18,8%) and depart on a Friday (21,9%) or Monday (17,2%) as well. </a:t>
            </a:r>
          </a:p>
          <a:p>
            <a:pPr lvl="0" algn="just">
              <a:lnSpc>
                <a:spcPct val="100000"/>
              </a:lnSpc>
            </a:pPr>
            <a:r>
              <a:rPr lang="en-US" sz="1200" dirty="0"/>
              <a:t>April was the most popular month to visit the region in the first half of 2022, followed by March and February.</a:t>
            </a:r>
          </a:p>
          <a:p>
            <a:pPr lvl="0" algn="just">
              <a:lnSpc>
                <a:spcPct val="100000"/>
              </a:lnSpc>
            </a:pPr>
            <a:r>
              <a:rPr lang="en-US" sz="1200" dirty="0"/>
              <a:t>February and March were the most popular months for overnight stays among international tourists to the Cape Karoo.</a:t>
            </a:r>
          </a:p>
          <a:p>
            <a:pPr lvl="0" algn="just">
              <a:lnSpc>
                <a:spcPct val="100000"/>
              </a:lnSpc>
            </a:pPr>
            <a:endParaRPr lang="en-ZA" sz="1200" dirty="0">
              <a:highlight>
                <a:srgbClr val="FFFF00"/>
              </a:highlight>
            </a:endParaRPr>
          </a:p>
        </p:txBody>
      </p:sp>
      <p:sp>
        <p:nvSpPr>
          <p:cNvPr id="7" name="Rectangle 6">
            <a:extLst>
              <a:ext uri="{FF2B5EF4-FFF2-40B4-BE49-F238E27FC236}">
                <a16:creationId xmlns:a16="http://schemas.microsoft.com/office/drawing/2014/main" id="{45AD5FF5-4197-4391-AAA4-3916C01B5013}"/>
              </a:ext>
            </a:extLst>
          </p:cNvPr>
          <p:cNvSpPr/>
          <p:nvPr/>
        </p:nvSpPr>
        <p:spPr>
          <a:xfrm>
            <a:off x="10977664" y="6627168"/>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sp>
        <p:nvSpPr>
          <p:cNvPr id="9" name="Rectangle 8">
            <a:extLst>
              <a:ext uri="{FF2B5EF4-FFF2-40B4-BE49-F238E27FC236}">
                <a16:creationId xmlns:a16="http://schemas.microsoft.com/office/drawing/2014/main" id="{45AD5FF5-4197-4391-AAA4-3916C01B5013}"/>
              </a:ext>
            </a:extLst>
          </p:cNvPr>
          <p:cNvSpPr/>
          <p:nvPr/>
        </p:nvSpPr>
        <p:spPr>
          <a:xfrm>
            <a:off x="4980285" y="6104543"/>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graphicFrame>
        <p:nvGraphicFramePr>
          <p:cNvPr id="3" name="Chart 2">
            <a:extLst>
              <a:ext uri="{FF2B5EF4-FFF2-40B4-BE49-F238E27FC236}">
                <a16:creationId xmlns:a16="http://schemas.microsoft.com/office/drawing/2014/main" id="{743D0657-E3DC-EBD3-292F-322D95E9E58F}"/>
              </a:ext>
            </a:extLst>
          </p:cNvPr>
          <p:cNvGraphicFramePr>
            <a:graphicFrameLocks/>
          </p:cNvGraphicFramePr>
          <p:nvPr>
            <p:extLst>
              <p:ext uri="{D42A27DB-BD31-4B8C-83A1-F6EECF244321}">
                <p14:modId xmlns:p14="http://schemas.microsoft.com/office/powerpoint/2010/main" val="1913969456"/>
              </p:ext>
            </p:extLst>
          </p:nvPr>
        </p:nvGraphicFramePr>
        <p:xfrm>
          <a:off x="6188679" y="1115925"/>
          <a:ext cx="558342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07BE4634-2FB6-E672-CD40-EAAEBC4E16A9}"/>
              </a:ext>
            </a:extLst>
          </p:cNvPr>
          <p:cNvGraphicFramePr>
            <a:graphicFrameLocks/>
          </p:cNvGraphicFramePr>
          <p:nvPr>
            <p:extLst>
              <p:ext uri="{D42A27DB-BD31-4B8C-83A1-F6EECF244321}">
                <p14:modId xmlns:p14="http://schemas.microsoft.com/office/powerpoint/2010/main" val="2264929581"/>
              </p:ext>
            </p:extLst>
          </p:nvPr>
        </p:nvGraphicFramePr>
        <p:xfrm>
          <a:off x="112999" y="3429000"/>
          <a:ext cx="2996658" cy="26755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6C0E473A-FAEE-8DEE-B6FF-052F0698CDE4}"/>
              </a:ext>
            </a:extLst>
          </p:cNvPr>
          <p:cNvGraphicFramePr>
            <a:graphicFrameLocks/>
          </p:cNvGraphicFramePr>
          <p:nvPr>
            <p:extLst>
              <p:ext uri="{D42A27DB-BD31-4B8C-83A1-F6EECF244321}">
                <p14:modId xmlns:p14="http://schemas.microsoft.com/office/powerpoint/2010/main" val="1160180525"/>
              </p:ext>
            </p:extLst>
          </p:nvPr>
        </p:nvGraphicFramePr>
        <p:xfrm>
          <a:off x="3109657" y="3420174"/>
          <a:ext cx="2890195" cy="26843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E05C8C35-9B9D-59EA-D3FE-7EF1FC603F93}"/>
              </a:ext>
            </a:extLst>
          </p:cNvPr>
          <p:cNvGraphicFramePr>
            <a:graphicFrameLocks/>
          </p:cNvGraphicFramePr>
          <p:nvPr>
            <p:extLst>
              <p:ext uri="{D42A27DB-BD31-4B8C-83A1-F6EECF244321}">
                <p14:modId xmlns:p14="http://schemas.microsoft.com/office/powerpoint/2010/main" val="1827534950"/>
              </p:ext>
            </p:extLst>
          </p:nvPr>
        </p:nvGraphicFramePr>
        <p:xfrm>
          <a:off x="6188679" y="4053839"/>
          <a:ext cx="5583422" cy="228153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6296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A362-9154-4E4C-937A-560FB2FD2FD1}"/>
              </a:ext>
            </a:extLst>
          </p:cNvPr>
          <p:cNvSpPr>
            <a:spLocks noGrp="1"/>
          </p:cNvSpPr>
          <p:nvPr>
            <p:ph type="title"/>
          </p:nvPr>
        </p:nvSpPr>
        <p:spPr/>
        <p:txBody>
          <a:bodyPr>
            <a:normAutofit/>
          </a:bodyPr>
          <a:lstStyle/>
          <a:p>
            <a:r>
              <a:rPr lang="en-US" sz="3200" dirty="0"/>
              <a:t>1.3. Mobile Insights: Beaufort West Visitor Trends</a:t>
            </a:r>
          </a:p>
        </p:txBody>
      </p:sp>
      <p:sp>
        <p:nvSpPr>
          <p:cNvPr id="10" name="Text Placeholder 2">
            <a:extLst>
              <a:ext uri="{FF2B5EF4-FFF2-40B4-BE49-F238E27FC236}">
                <a16:creationId xmlns:a16="http://schemas.microsoft.com/office/drawing/2014/main" id="{D51EE280-3535-764A-A43C-5470F16333CE}"/>
              </a:ext>
            </a:extLst>
          </p:cNvPr>
          <p:cNvSpPr txBox="1">
            <a:spLocks/>
          </p:cNvSpPr>
          <p:nvPr/>
        </p:nvSpPr>
        <p:spPr>
          <a:xfrm>
            <a:off x="462799" y="1200141"/>
            <a:ext cx="6063985" cy="212495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rgbClr val="4D4D4F"/>
                </a:solidFill>
                <a:latin typeface="Helvetica LT Std Condensed"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4D4D4F"/>
                </a:solidFill>
                <a:latin typeface="Helvetica LT Std Condensed"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4D4D4F"/>
                </a:solidFill>
                <a:latin typeface="Helvetica LT Std Condensed"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4D4D4F"/>
                </a:solidFill>
                <a:latin typeface="Helvetica LT Std Condensed"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fontAlgn="base">
              <a:lnSpc>
                <a:spcPct val="100000"/>
              </a:lnSpc>
            </a:pPr>
            <a:r>
              <a:rPr lang="en-US" sz="1200" dirty="0">
                <a:latin typeface="Helvetica LT Std Condensed" panose="020B0506020202030204"/>
              </a:rPr>
              <a:t>More than 50% of International tourists who visited Beaufort West were overnight visitors with domestic visitors accounting for 19% in the first half of 2022. </a:t>
            </a:r>
          </a:p>
          <a:p>
            <a:pPr algn="just" fontAlgn="base">
              <a:lnSpc>
                <a:spcPct val="100000"/>
              </a:lnSpc>
            </a:pPr>
            <a:r>
              <a:rPr lang="en-US" sz="1200" dirty="0">
                <a:latin typeface="Helvetica LT Std Condensed" panose="020B0506020202030204"/>
              </a:rPr>
              <a:t>Repeat visitors accounted for 51,9% in domestic and 33,3% in the international categories. </a:t>
            </a:r>
          </a:p>
          <a:p>
            <a:pPr algn="just" fontAlgn="base">
              <a:lnSpc>
                <a:spcPct val="100000"/>
              </a:lnSpc>
            </a:pPr>
            <a:r>
              <a:rPr lang="en-US" sz="1200" dirty="0">
                <a:latin typeface="Helvetica LT Std Condensed" panose="020B0506020202030204"/>
              </a:rPr>
              <a:t>For domestic visitors, March was the most popular month to visit, followed by April and January. While April, March and February ranked as the most popular months for international tourists.</a:t>
            </a:r>
          </a:p>
          <a:p>
            <a:pPr algn="just" fontAlgn="base">
              <a:lnSpc>
                <a:spcPct val="100000"/>
              </a:lnSpc>
            </a:pPr>
            <a:r>
              <a:rPr lang="en-US" sz="1200" dirty="0">
                <a:latin typeface="Helvetica LT Std Condensed" panose="020B0506020202030204"/>
              </a:rPr>
              <a:t>May and June were the most popular months for overnight stays among domestic tourists and international tourists stayed overnight most frequently in April. </a:t>
            </a:r>
          </a:p>
        </p:txBody>
      </p:sp>
      <p:sp>
        <p:nvSpPr>
          <p:cNvPr id="7" name="Rectangle 6">
            <a:extLst>
              <a:ext uri="{FF2B5EF4-FFF2-40B4-BE49-F238E27FC236}">
                <a16:creationId xmlns:a16="http://schemas.microsoft.com/office/drawing/2014/main" id="{45AD5FF5-4197-4391-AAA4-3916C01B5013}"/>
              </a:ext>
            </a:extLst>
          </p:cNvPr>
          <p:cNvSpPr/>
          <p:nvPr/>
        </p:nvSpPr>
        <p:spPr>
          <a:xfrm>
            <a:off x="10922191" y="6627168"/>
            <a:ext cx="1023037" cy="230832"/>
          </a:xfrm>
          <a:prstGeom prst="rect">
            <a:avLst/>
          </a:prstGeom>
        </p:spPr>
        <p:txBody>
          <a:bodyPr wrap="none">
            <a:spAutoFit/>
          </a:bodyPr>
          <a:lstStyle/>
          <a:p>
            <a:r>
              <a:rPr lang="en-ZA" sz="900" i="1" dirty="0">
                <a:solidFill>
                  <a:srgbClr val="404040"/>
                </a:solidFill>
                <a:latin typeface="Helvetica LT Std Condensed" panose="020B0506020202030204"/>
              </a:rPr>
              <a:t>Source: </a:t>
            </a:r>
            <a:r>
              <a:rPr lang="en-US" sz="900" i="1" dirty="0">
                <a:solidFill>
                  <a:srgbClr val="404040"/>
                </a:solidFill>
                <a:latin typeface="Helvetica LT Std Condensed" panose="020B0506020202030204"/>
              </a:rPr>
              <a:t>Rove, 2022</a:t>
            </a:r>
          </a:p>
        </p:txBody>
      </p:sp>
      <p:graphicFrame>
        <p:nvGraphicFramePr>
          <p:cNvPr id="3" name="Chart 2">
            <a:extLst>
              <a:ext uri="{FF2B5EF4-FFF2-40B4-BE49-F238E27FC236}">
                <a16:creationId xmlns:a16="http://schemas.microsoft.com/office/drawing/2014/main" id="{358FEBF1-E7E3-D571-26EE-72FA14A54D02}"/>
              </a:ext>
            </a:extLst>
          </p:cNvPr>
          <p:cNvGraphicFramePr>
            <a:graphicFrameLocks/>
          </p:cNvGraphicFramePr>
          <p:nvPr>
            <p:extLst>
              <p:ext uri="{D42A27DB-BD31-4B8C-83A1-F6EECF244321}">
                <p14:modId xmlns:p14="http://schemas.microsoft.com/office/powerpoint/2010/main" val="108072097"/>
              </p:ext>
            </p:extLst>
          </p:nvPr>
        </p:nvGraphicFramePr>
        <p:xfrm>
          <a:off x="6595626" y="920176"/>
          <a:ext cx="1896359" cy="16056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9383BC13-C2EF-6B33-CA34-562F100118B8}"/>
              </a:ext>
            </a:extLst>
          </p:cNvPr>
          <p:cNvGraphicFramePr>
            <a:graphicFrameLocks/>
          </p:cNvGraphicFramePr>
          <p:nvPr>
            <p:extLst>
              <p:ext uri="{D42A27DB-BD31-4B8C-83A1-F6EECF244321}">
                <p14:modId xmlns:p14="http://schemas.microsoft.com/office/powerpoint/2010/main" val="2286296644"/>
              </p:ext>
            </p:extLst>
          </p:nvPr>
        </p:nvGraphicFramePr>
        <p:xfrm>
          <a:off x="8163571" y="920177"/>
          <a:ext cx="2120459" cy="17063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F5C8179D-8FE9-BCC4-1E1A-0B6E41D7E5AA}"/>
              </a:ext>
            </a:extLst>
          </p:cNvPr>
          <p:cNvGraphicFramePr>
            <a:graphicFrameLocks/>
          </p:cNvGraphicFramePr>
          <p:nvPr>
            <p:extLst>
              <p:ext uri="{D42A27DB-BD31-4B8C-83A1-F6EECF244321}">
                <p14:modId xmlns:p14="http://schemas.microsoft.com/office/powerpoint/2010/main" val="4127671082"/>
              </p:ext>
            </p:extLst>
          </p:nvPr>
        </p:nvGraphicFramePr>
        <p:xfrm>
          <a:off x="10284030" y="896590"/>
          <a:ext cx="2004817" cy="179306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3AA17581-DD07-B6C8-73A3-B639C24F6F8A}"/>
              </a:ext>
            </a:extLst>
          </p:cNvPr>
          <p:cNvGraphicFramePr>
            <a:graphicFrameLocks/>
          </p:cNvGraphicFramePr>
          <p:nvPr>
            <p:extLst>
              <p:ext uri="{D42A27DB-BD31-4B8C-83A1-F6EECF244321}">
                <p14:modId xmlns:p14="http://schemas.microsoft.com/office/powerpoint/2010/main" val="629717621"/>
              </p:ext>
            </p:extLst>
          </p:nvPr>
        </p:nvGraphicFramePr>
        <p:xfrm>
          <a:off x="6733309" y="2812299"/>
          <a:ext cx="5211919" cy="187981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id="{9FF1224D-78BD-915C-75A4-8C20E3390712}"/>
              </a:ext>
            </a:extLst>
          </p:cNvPr>
          <p:cNvGraphicFramePr>
            <a:graphicFrameLocks/>
          </p:cNvGraphicFramePr>
          <p:nvPr>
            <p:extLst>
              <p:ext uri="{D42A27DB-BD31-4B8C-83A1-F6EECF244321}">
                <p14:modId xmlns:p14="http://schemas.microsoft.com/office/powerpoint/2010/main" val="1173012600"/>
              </p:ext>
            </p:extLst>
          </p:nvPr>
        </p:nvGraphicFramePr>
        <p:xfrm>
          <a:off x="6733309" y="4604854"/>
          <a:ext cx="5211919" cy="197277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Chart 8">
            <a:extLst>
              <a:ext uri="{FF2B5EF4-FFF2-40B4-BE49-F238E27FC236}">
                <a16:creationId xmlns:a16="http://schemas.microsoft.com/office/drawing/2014/main" id="{4419EF40-5DF0-9361-2345-CCADD89B13C8}"/>
              </a:ext>
            </a:extLst>
          </p:cNvPr>
          <p:cNvGraphicFramePr>
            <a:graphicFrameLocks/>
          </p:cNvGraphicFramePr>
          <p:nvPr>
            <p:extLst>
              <p:ext uri="{D42A27DB-BD31-4B8C-83A1-F6EECF244321}">
                <p14:modId xmlns:p14="http://schemas.microsoft.com/office/powerpoint/2010/main" val="3975765524"/>
              </p:ext>
            </p:extLst>
          </p:nvPr>
        </p:nvGraphicFramePr>
        <p:xfrm>
          <a:off x="130844" y="3532910"/>
          <a:ext cx="6395940" cy="237506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812919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0EA70A38EB76A24D88CDD4F86D905A09" ma:contentTypeVersion="19" ma:contentTypeDescription="Create a new document." ma:contentTypeScope="" ma:versionID="ae4f6cee35dc59c77b37a8e37e09bb33">
  <xsd:schema xmlns:xsd="http://www.w3.org/2001/XMLSchema" xmlns:xs="http://www.w3.org/2001/XMLSchema" xmlns:p="http://schemas.microsoft.com/office/2006/metadata/properties" xmlns:ns1="http://schemas.microsoft.com/sharepoint/v3" xmlns:ns2="529e3a92-113a-4884-959d-9919c64b442d" xmlns:ns3="9043eaf6-f5a6-4807-b6ff-dcd37dd56a44" targetNamespace="http://schemas.microsoft.com/office/2006/metadata/properties" ma:root="true" ma:fieldsID="027d8cad91e3719243d83cd1adaf87aa" ns1:_="" ns2:_="" ns3:_="">
    <xsd:import namespace="http://schemas.microsoft.com/sharepoint/v3"/>
    <xsd:import namespace="529e3a92-113a-4884-959d-9919c64b442d"/>
    <xsd:import namespace="9043eaf6-f5a6-4807-b6ff-dcd37dd56a44"/>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SharedWithUser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2:SharedWithDetail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9e3a92-113a-4884-959d-9919c64b442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Details" ma:index="25"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434fda88-3ba2-4501-9d53-ecd8bf543f30}" ma:internalName="TaxCatchAll" ma:showField="CatchAllData" ma:web="529e3a92-113a-4884-959d-9919c64b442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043eaf6-f5a6-4807-b6ff-dcd37dd56a44" elementFormDefault="qualified">
    <xsd:import namespace="http://schemas.microsoft.com/office/2006/documentManagement/types"/>
    <xsd:import namespace="http://schemas.microsoft.com/office/infopath/2007/PartnerControls"/>
    <xsd:element name="SharedWithUsers" ma:index="13" nillable="true" ma:displayName="Shared With" ma:list="UserInfo" ma:SearchPeopleOnly="false" ma:internalName="SharedWithUsers"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MediaServiceLocation" ma:index="24" nillable="true" ma:displayName="Location" ma:internalName="MediaServiceLocation" ma:readOnly="true">
      <xsd:simpleType>
        <xsd:restriction base="dms:Text"/>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f92f5c05-06c1-4dca-a634-5d01594f62f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529e3a92-113a-4884-959d-9919c64b442d" xsi:nil="true"/>
    <lcf76f155ced4ddcb4097134ff3c332f xmlns="9043eaf6-f5a6-4807-b6ff-dcd37dd56a44">
      <Terms xmlns="http://schemas.microsoft.com/office/infopath/2007/PartnerControls"/>
    </lcf76f155ced4ddcb4097134ff3c332f>
    <PublishingExpirationDate xmlns="http://schemas.microsoft.com/sharepoint/v3" xsi:nil="true"/>
    <PublishingStartDate xmlns="http://schemas.microsoft.com/sharepoint/v3" xsi:nil="true"/>
    <SharedWithUsers xmlns="9043eaf6-f5a6-4807-b6ff-dcd37dd56a44">
      <UserInfo>
        <DisplayName/>
        <AccountId xsi:nil="true"/>
        <AccountType/>
      </UserInfo>
    </SharedWithUsers>
    <_dlc_DocId xmlns="529e3a92-113a-4884-959d-9919c64b442d">A2UD6D535SP4-338675336-149938</_dlc_DocId>
    <_dlc_DocIdUrl xmlns="529e3a92-113a-4884-959d-9919c64b442d">
      <Url>https://wesgro593.sharepoint.com/sites/Research/_layouts/15/DocIdRedir.aspx?ID=A2UD6D535SP4-338675336-149938</Url>
      <Description>A2UD6D535SP4-338675336-149938</Description>
    </_dlc_DocIdUrl>
  </documentManagement>
</p:properties>
</file>

<file path=customXml/itemProps1.xml><?xml version="1.0" encoding="utf-8"?>
<ds:datastoreItem xmlns:ds="http://schemas.openxmlformats.org/officeDocument/2006/customXml" ds:itemID="{6836F045-F6BA-4DC1-A551-242B58C35ABD}">
  <ds:schemaRefs>
    <ds:schemaRef ds:uri="http://schemas.microsoft.com/sharepoint/v3/contenttype/forms"/>
  </ds:schemaRefs>
</ds:datastoreItem>
</file>

<file path=customXml/itemProps2.xml><?xml version="1.0" encoding="utf-8"?>
<ds:datastoreItem xmlns:ds="http://schemas.openxmlformats.org/officeDocument/2006/customXml" ds:itemID="{C0B7BD70-491A-45BF-BE4B-AD527627107A}">
  <ds:schemaRefs>
    <ds:schemaRef ds:uri="http://schemas.microsoft.com/sharepoint/events"/>
  </ds:schemaRefs>
</ds:datastoreItem>
</file>

<file path=customXml/itemProps3.xml><?xml version="1.0" encoding="utf-8"?>
<ds:datastoreItem xmlns:ds="http://schemas.openxmlformats.org/officeDocument/2006/customXml" ds:itemID="{43AFE789-244C-46F3-9BE8-295BBC6328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29e3a92-113a-4884-959d-9919c64b442d"/>
    <ds:schemaRef ds:uri="9043eaf6-f5a6-4807-b6ff-dcd37dd56a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6117D17-7AFE-4EE0-95F7-064489E8CBC0}">
  <ds:schemaRefs>
    <ds:schemaRef ds:uri="http://schemas.microsoft.com/office/2006/documentManagement/types"/>
    <ds:schemaRef ds:uri="http://schemas.microsoft.com/office/infopath/2007/PartnerControls"/>
    <ds:schemaRef ds:uri="http://www.w3.org/XML/1998/namespace"/>
    <ds:schemaRef ds:uri="9043eaf6-f5a6-4807-b6ff-dcd37dd56a44"/>
    <ds:schemaRef ds:uri="http://purl.org/dc/terms/"/>
    <ds:schemaRef ds:uri="http://purl.org/dc/elements/1.1/"/>
    <ds:schemaRef ds:uri="http://purl.org/dc/dcmitype/"/>
    <ds:schemaRef ds:uri="http://schemas.openxmlformats.org/package/2006/metadata/core-properties"/>
    <ds:schemaRef ds:uri="529e3a92-113a-4884-959d-9919c64b442d"/>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12659</TotalTime>
  <Words>3794</Words>
  <Application>Microsoft Office PowerPoint</Application>
  <PresentationFormat>Widescreen</PresentationFormat>
  <Paragraphs>277</Paragraphs>
  <Slides>23</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Helvetica LT Std Condensed</vt:lpstr>
      <vt:lpstr>Helvetica Neue LT Std 75</vt:lpstr>
      <vt:lpstr>Helvetica Neue LT Std 77 Bold C</vt:lpstr>
      <vt:lpstr>Office Theme</vt:lpstr>
      <vt:lpstr>PowerPoint Presentation</vt:lpstr>
      <vt:lpstr>Contents</vt:lpstr>
      <vt:lpstr>PowerPoint Presentation</vt:lpstr>
      <vt:lpstr>1.   Cape Karoo Mobile Location Data Insights</vt:lpstr>
      <vt:lpstr>1.1. Mobile Insights: Domestic Visitor Trends</vt:lpstr>
      <vt:lpstr>1.1. Mobile Insights: Domestic Visitor Trends</vt:lpstr>
      <vt:lpstr>1.2. Mobile Insights: International Visitor Trends</vt:lpstr>
      <vt:lpstr>1.2. Mobile Insights: International Visitor Trends</vt:lpstr>
      <vt:lpstr>1.3. Mobile Insights: Beaufort West Visitor Trends</vt:lpstr>
      <vt:lpstr>1.3. Mobile Insights: Beaufort West Visitor Trends</vt:lpstr>
      <vt:lpstr>1.4. Mobile Insights: Matjiesfontein Visitor Trends</vt:lpstr>
      <vt:lpstr>1.4. Mobile Insights: Matjiesfontein Visitor Trends</vt:lpstr>
      <vt:lpstr>1.5. Mobile Insights: Laingsburg Visitor Trends</vt:lpstr>
      <vt:lpstr>1.5. Mobile Insights: Laingsburg Visitor Trends</vt:lpstr>
      <vt:lpstr>1.6. Mobile Insights: Prince Albert Visitor Trends</vt:lpstr>
      <vt:lpstr>1.6. Mobile Insights: Prince Albert Visitor Trends</vt:lpstr>
      <vt:lpstr>1.7. Karoo National Park </vt:lpstr>
      <vt:lpstr>Mobile Tourists and Non-Tourists Definitions</vt:lpstr>
      <vt:lpstr>Mobile Tourists and Non-Tourists Definitions</vt:lpstr>
      <vt:lpstr>Glossary of Key Terms</vt:lpstr>
      <vt:lpstr>3. Acknowledgements</vt:lpstr>
      <vt:lpstr>4.  List of Sources</vt:lpstr>
      <vt:lpstr>DISCLAIMER: Wesgro has taken every effort to ensure that the information in this publication is accurate. We provide said information without representation or warranty whatsoever, whether expressed or implied. It is the responsibility of users of this publication to satisfy themselves of the accuracy of information contained herein. Wesgro cannot be held responsible for the contents of the publication in any way. © Wesgro, 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Carelse</dc:creator>
  <cp:lastModifiedBy>Janine Botha</cp:lastModifiedBy>
  <cp:revision>500</cp:revision>
  <cp:lastPrinted>2022-03-03T11:46:36Z</cp:lastPrinted>
  <dcterms:created xsi:type="dcterms:W3CDTF">2019-08-26T08:07:47Z</dcterms:created>
  <dcterms:modified xsi:type="dcterms:W3CDTF">2022-11-25T16:42:46Z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0x0101004090AF7597C9504C8CF76AF5BDABE895</vt:lpwstr>
  </property>
  <property fmtid="{D5CDD505-2E9C-101B-9397-08002B2CF9AE}" pid="3" name="_dlc_DocIdItemGuid">
    <vt:lpwstr>fd5c4435-26b5-4f55-a03d-4e49604d7576</vt:lpwstr>
  </property>
  <property fmtid="{D5CDD505-2E9C-101B-9397-08002B2CF9AE}" pid="4" name="MediaServiceImageTags">
    <vt:lpwstr/>
  </property>
</Properties>
</file>