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Homemade Apple" panose="020B0604020202020204" charset="0"/>
      <p:regular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90">
          <p15:clr>
            <a:srgbClr val="A4A3A4"/>
          </p15:clr>
        </p15:guide>
        <p15:guide id="2" pos="2880">
          <p15:clr>
            <a:srgbClr val="A4A3A4"/>
          </p15:clr>
        </p15:guide>
        <p15:guide id="3" pos="1492">
          <p15:clr>
            <a:srgbClr val="9AA0A6"/>
          </p15:clr>
        </p15:guide>
        <p15:guide id="4" pos="424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72AB60-995B-4A78-B088-D17BC556D530}">
  <a:tblStyle styleId="{D072AB60-995B-4A78-B088-D17BC556D5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8"/>
    <p:restoredTop sz="94705"/>
  </p:normalViewPr>
  <p:slideViewPr>
    <p:cSldViewPr snapToGrid="0">
      <p:cViewPr varScale="1">
        <p:scale>
          <a:sx n="91" d="100"/>
          <a:sy n="91" d="100"/>
        </p:scale>
        <p:origin x="1026" y="78"/>
      </p:cViewPr>
      <p:guideLst>
        <p:guide orient="horz" pos="1390"/>
        <p:guide pos="2880"/>
        <p:guide pos="1492"/>
        <p:guide pos="42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2521d6fb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2521d6fb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ff7f8e90c_5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ff7f8e90c_5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ff7f8efc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0ff7f8efc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1acf9b0cc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11acf9b0cc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11acf9b0cc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11acf9b0cc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1742fe8ff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1742fe8ff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25f10af5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125f10af5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12521d6fb8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12521d6fb8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2521d6fb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2521d6fb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3a44bc1e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3a44bc1e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f10af53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f10af53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49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12521d6fb8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12521d6fb8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32565041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32565041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12521d6fb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12521d6fb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3a44bc1e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13a44bc1e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32565041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32565041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32565041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32565041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32565041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32565041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32565041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32565041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90000"/>
          </a:blip>
          <a:srcRect l="2847" t="7041" r="2221" b="65"/>
          <a:stretch/>
        </p:blipFill>
        <p:spPr>
          <a:xfrm>
            <a:off x="0" y="-109587"/>
            <a:ext cx="9144000" cy="503297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rot="5400000">
            <a:off x="4614300" y="557013"/>
            <a:ext cx="5196300" cy="38631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300" y="362650"/>
            <a:ext cx="2058600" cy="4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139338" y="498070"/>
            <a:ext cx="18738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 dirty="0">
                <a:solidFill>
                  <a:srgbClr val="F8F8F8"/>
                </a:solidFill>
                <a:latin typeface="Roboto"/>
                <a:ea typeface="Roboto"/>
                <a:cs typeface="Roboto"/>
                <a:sym typeface="Roboto"/>
              </a:rPr>
              <a:t>FUNDING PROPOSAL</a:t>
            </a:r>
            <a:endParaRPr sz="1800" b="1" dirty="0">
              <a:solidFill>
                <a:srgbClr val="F8F8F8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480875" y="2292425"/>
            <a:ext cx="3438900" cy="1985700"/>
          </a:xfrm>
          <a:prstGeom prst="rect">
            <a:avLst/>
          </a:prstGeom>
          <a:noFill/>
          <a:ln>
            <a:noFill/>
          </a:ln>
          <a:effectLst>
            <a:outerShdw blurRad="85725" dist="47625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Establishment of a </a:t>
            </a:r>
            <a:r>
              <a:rPr lang="en" sz="1300" b="1" dirty="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unique </a:t>
            </a:r>
            <a:r>
              <a:rPr lang="en" sz="13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world class </a:t>
            </a:r>
            <a:r>
              <a:rPr lang="en" sz="1300" b="1" dirty="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heritage </a:t>
            </a:r>
            <a:r>
              <a:rPr lang="en" sz="1300" b="1" dirty="0" err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centre</a:t>
            </a:r>
            <a:r>
              <a:rPr lang="en" sz="1300" b="1" dirty="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archaeology </a:t>
            </a: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will exhibit evidence how the </a:t>
            </a:r>
            <a:r>
              <a:rPr lang="en" sz="1200" b="1" dirty="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modern human</a:t>
            </a:r>
            <a:r>
              <a:rPr lang="en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200" b="1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Homo sapiens </a:t>
            </a:r>
            <a:r>
              <a:rPr lang="en" sz="1200" b="1" dirty="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survived and developed from at least 160 000</a:t>
            </a:r>
            <a:r>
              <a:rPr lang="en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years ago</a:t>
            </a: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970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This 2000m</a:t>
            </a:r>
            <a:r>
              <a:rPr lang="en" sz="17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² </a:t>
            </a:r>
            <a:r>
              <a:rPr lang="en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building will be a </a:t>
            </a:r>
            <a:r>
              <a:rPr lang="en" sz="1200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main tourist attraction </a:t>
            </a:r>
            <a:br>
              <a:rPr lang="en" sz="1200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188175" y="314900"/>
            <a:ext cx="3594300" cy="3509400"/>
          </a:xfrm>
          <a:prstGeom prst="rect">
            <a:avLst/>
          </a:prstGeom>
          <a:noFill/>
          <a:ln>
            <a:noFill/>
          </a:ln>
          <a:effectLst>
            <a:outerShdw blurRad="142875" dist="57150" dir="5400000" algn="bl" rotWithShape="0">
              <a:srgbClr val="000000">
                <a:alpha val="56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nvest in the </a:t>
            </a:r>
            <a:endParaRPr sz="3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Hessequa Heritage </a:t>
            </a:r>
            <a:endParaRPr sz="3200" b="1" dirty="0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Centre for Archaeology</a:t>
            </a:r>
            <a:endParaRPr sz="1600" dirty="0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Stilbaai</a:t>
            </a:r>
            <a:r>
              <a:rPr lang="en" sz="15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Western Cape </a:t>
            </a:r>
            <a:endParaRPr sz="15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South Africa</a:t>
            </a:r>
            <a:endParaRPr sz="15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0" name="Google Shape;60;p13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Google Shape;115;p16">
            <a:extLst>
              <a:ext uri="{FF2B5EF4-FFF2-40B4-BE49-F238E27FC236}">
                <a16:creationId xmlns:a16="http://schemas.microsoft.com/office/drawing/2014/main" id="{EC4EA685-D5D7-874B-21D9-4641E37738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l="-140" t="-3209" r="-50"/>
          <a:stretch/>
        </p:blipFill>
        <p:spPr>
          <a:xfrm>
            <a:off x="110948" y="4242525"/>
            <a:ext cx="8869678" cy="316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2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9" name="Google Shape;169;p22"/>
          <p:cNvSpPr txBox="1"/>
          <p:nvPr/>
        </p:nvSpPr>
        <p:spPr>
          <a:xfrm>
            <a:off x="238573" y="1369526"/>
            <a:ext cx="11466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170,000 </a:t>
            </a:r>
            <a:r>
              <a:rPr lang="en" sz="125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50" b="1">
              <a:solidFill>
                <a:srgbClr val="8E3D62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Ichnology and</a:t>
            </a:r>
            <a:endParaRPr sz="11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Landscape</a:t>
            </a: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0" name="Google Shape;170;p22"/>
          <p:cNvGrpSpPr/>
          <p:nvPr/>
        </p:nvGrpSpPr>
        <p:grpSpPr>
          <a:xfrm>
            <a:off x="144523" y="2139936"/>
            <a:ext cx="1334700" cy="2260490"/>
            <a:chOff x="84075" y="2410486"/>
            <a:chExt cx="1334700" cy="2260490"/>
          </a:xfrm>
        </p:grpSpPr>
        <p:pic>
          <p:nvPicPr>
            <p:cNvPr id="171" name="Google Shape;171;p22"/>
            <p:cNvPicPr preferRelativeResize="0"/>
            <p:nvPr/>
          </p:nvPicPr>
          <p:blipFill rotWithShape="1">
            <a:blip r:embed="rId4">
              <a:alphaModFix/>
            </a:blip>
            <a:srcRect l="12242" r="12234"/>
            <a:stretch/>
          </p:blipFill>
          <p:spPr>
            <a:xfrm>
              <a:off x="84075" y="2410486"/>
              <a:ext cx="1334700" cy="13326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72" name="Google Shape;172;p22"/>
            <p:cNvCxnSpPr/>
            <p:nvPr/>
          </p:nvCxnSpPr>
          <p:spPr>
            <a:xfrm>
              <a:off x="751425" y="3750876"/>
              <a:ext cx="0" cy="92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22"/>
          <p:cNvSpPr txBox="1"/>
          <p:nvPr/>
        </p:nvSpPr>
        <p:spPr>
          <a:xfrm>
            <a:off x="-1080944" y="5433950"/>
            <a:ext cx="1560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chemeClr val="lt1"/>
                </a:solidFill>
                <a:highlight>
                  <a:srgbClr val="AAAA2F"/>
                </a:highlight>
                <a:latin typeface="Roboto"/>
                <a:ea typeface="Roboto"/>
                <a:cs typeface="Roboto"/>
                <a:sym typeface="Roboto"/>
              </a:rPr>
              <a:t> 2,000,0000 BCE</a:t>
            </a:r>
            <a:r>
              <a:rPr lang="en" sz="1250" b="1">
                <a:solidFill>
                  <a:srgbClr val="AAAA2F"/>
                </a:solidFill>
                <a:highlight>
                  <a:srgbClr val="AAAA2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50" b="1">
              <a:solidFill>
                <a:srgbClr val="AAAA2F"/>
              </a:solidFill>
              <a:highlight>
                <a:srgbClr val="AAAA2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1828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Blombos Cave earliest known drawing done by a human in the world</a:t>
            </a:r>
            <a:endParaRPr sz="9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3007736" y="1781764"/>
            <a:ext cx="13347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120,000</a:t>
            </a:r>
            <a:r>
              <a:rPr lang="en" sz="125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50" b="1">
              <a:solidFill>
                <a:srgbClr val="FBB03B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Klasies </a:t>
            </a:r>
            <a:br>
              <a:rPr lang="en"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River</a:t>
            </a:r>
            <a:r>
              <a:rPr lang="en" sz="1050" b="1" i="1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1100" b="1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5619848" y="2124364"/>
            <a:ext cx="12744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66,000</a:t>
            </a:r>
            <a:r>
              <a:rPr lang="en" sz="125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50" b="1">
              <a:solidFill>
                <a:srgbClr val="AAAA2F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Klipdrift </a:t>
            </a:r>
            <a:br>
              <a:rPr lang="en"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Shelter</a:t>
            </a:r>
            <a:endParaRPr sz="1000" b="1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7797873" y="2464973"/>
            <a:ext cx="12744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30,000</a:t>
            </a:r>
            <a:r>
              <a:rPr lang="en" sz="125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50" b="1">
              <a:solidFill>
                <a:srgbClr val="D74E3A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Apollo 11 - earliest Rock Art site </a:t>
            </a:r>
            <a:endParaRPr sz="105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1680252" y="1541423"/>
            <a:ext cx="11466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164,000</a:t>
            </a:r>
            <a:r>
              <a:rPr lang="en" sz="125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50" b="1">
              <a:solidFill>
                <a:srgbClr val="AAAA2F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Pinnacle Point caves</a:t>
            </a:r>
            <a:endParaRPr sz="105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4407848" y="1954820"/>
            <a:ext cx="11466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100,000</a:t>
            </a:r>
            <a:r>
              <a:rPr lang="en" sz="125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50" b="1">
              <a:solidFill>
                <a:srgbClr val="D74E3A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Blombos </a:t>
            </a:r>
            <a:br>
              <a:rPr lang="en" sz="10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Cave </a:t>
            </a:r>
            <a:endParaRPr sz="1050" b="1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6770385" y="2224008"/>
            <a:ext cx="11466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60,000</a:t>
            </a:r>
            <a:r>
              <a:rPr lang="en" sz="125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50" b="1">
              <a:solidFill>
                <a:srgbClr val="8E3D62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Diepkloof Rock shelter</a:t>
            </a:r>
            <a:endParaRPr sz="1050" b="1" i="1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80" name="Google Shape;180;p22"/>
          <p:cNvGrpSpPr/>
          <p:nvPr/>
        </p:nvGrpSpPr>
        <p:grpSpPr>
          <a:xfrm>
            <a:off x="1638475" y="2339113"/>
            <a:ext cx="1274400" cy="2061428"/>
            <a:chOff x="1585287" y="2485764"/>
            <a:chExt cx="1274400" cy="2090062"/>
          </a:xfrm>
        </p:grpSpPr>
        <p:pic>
          <p:nvPicPr>
            <p:cNvPr id="181" name="Google Shape;181;p22"/>
            <p:cNvPicPr preferRelativeResize="0"/>
            <p:nvPr/>
          </p:nvPicPr>
          <p:blipFill rotWithShape="1">
            <a:blip r:embed="rId5">
              <a:alphaModFix/>
            </a:blip>
            <a:srcRect l="8002" r="16995"/>
            <a:stretch/>
          </p:blipFill>
          <p:spPr>
            <a:xfrm>
              <a:off x="1585287" y="2485764"/>
              <a:ext cx="1274400" cy="12747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82" name="Google Shape;182;p22"/>
            <p:cNvCxnSpPr/>
            <p:nvPr/>
          </p:nvCxnSpPr>
          <p:spPr>
            <a:xfrm>
              <a:off x="2222487" y="3772726"/>
              <a:ext cx="0" cy="803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3" name="Google Shape;183;p22"/>
          <p:cNvGrpSpPr/>
          <p:nvPr/>
        </p:nvGrpSpPr>
        <p:grpSpPr>
          <a:xfrm>
            <a:off x="3081240" y="2547518"/>
            <a:ext cx="1187700" cy="1847208"/>
            <a:chOff x="3026200" y="2561868"/>
            <a:chExt cx="1187700" cy="1847208"/>
          </a:xfrm>
        </p:grpSpPr>
        <p:pic>
          <p:nvPicPr>
            <p:cNvPr id="184" name="Google Shape;184;p22"/>
            <p:cNvPicPr preferRelativeResize="0"/>
            <p:nvPr/>
          </p:nvPicPr>
          <p:blipFill rotWithShape="1">
            <a:blip r:embed="rId6">
              <a:alphaModFix/>
            </a:blip>
            <a:srcRect l="36404" r="9374" b="23547"/>
            <a:stretch/>
          </p:blipFill>
          <p:spPr>
            <a:xfrm>
              <a:off x="3026200" y="2561868"/>
              <a:ext cx="1187700" cy="1186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85" name="Google Shape;185;p22"/>
            <p:cNvCxnSpPr/>
            <p:nvPr/>
          </p:nvCxnSpPr>
          <p:spPr>
            <a:xfrm>
              <a:off x="3620050" y="3750876"/>
              <a:ext cx="0" cy="658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6" name="Google Shape;186;p22"/>
          <p:cNvGrpSpPr/>
          <p:nvPr/>
        </p:nvGrpSpPr>
        <p:grpSpPr>
          <a:xfrm>
            <a:off x="4432748" y="2718976"/>
            <a:ext cx="1096800" cy="1691100"/>
            <a:chOff x="4295750" y="2644501"/>
            <a:chExt cx="1096800" cy="1691100"/>
          </a:xfrm>
        </p:grpSpPr>
        <p:pic>
          <p:nvPicPr>
            <p:cNvPr id="187" name="Google Shape;187;p22"/>
            <p:cNvPicPr preferRelativeResize="0"/>
            <p:nvPr/>
          </p:nvPicPr>
          <p:blipFill rotWithShape="1">
            <a:blip r:embed="rId7">
              <a:alphaModFix/>
            </a:blip>
            <a:srcRect l="36219" r="3655" b="9592"/>
            <a:stretch/>
          </p:blipFill>
          <p:spPr>
            <a:xfrm>
              <a:off x="4295750" y="2644501"/>
              <a:ext cx="1096800" cy="1096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88" name="Google Shape;188;p22"/>
            <p:cNvCxnSpPr>
              <a:stCxn id="187" idx="4"/>
            </p:cNvCxnSpPr>
            <p:nvPr/>
          </p:nvCxnSpPr>
          <p:spPr>
            <a:xfrm flipH="1">
              <a:off x="4828850" y="3741301"/>
              <a:ext cx="15300" cy="594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9" name="Google Shape;189;p22"/>
          <p:cNvGrpSpPr/>
          <p:nvPr/>
        </p:nvGrpSpPr>
        <p:grpSpPr>
          <a:xfrm>
            <a:off x="7961673" y="3185618"/>
            <a:ext cx="868800" cy="1233300"/>
            <a:chOff x="7901225" y="3185618"/>
            <a:chExt cx="868800" cy="1233300"/>
          </a:xfrm>
        </p:grpSpPr>
        <p:pic>
          <p:nvPicPr>
            <p:cNvPr id="190" name="Google Shape;190;p22"/>
            <p:cNvPicPr preferRelativeResize="0"/>
            <p:nvPr/>
          </p:nvPicPr>
          <p:blipFill rotWithShape="1">
            <a:blip r:embed="rId8">
              <a:alphaModFix/>
            </a:blip>
            <a:srcRect l="12505" r="15789" b="4278"/>
            <a:stretch/>
          </p:blipFill>
          <p:spPr>
            <a:xfrm>
              <a:off x="7901225" y="3185618"/>
              <a:ext cx="868800" cy="8688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91" name="Google Shape;191;p22"/>
            <p:cNvCxnSpPr>
              <a:stCxn id="190" idx="4"/>
            </p:cNvCxnSpPr>
            <p:nvPr/>
          </p:nvCxnSpPr>
          <p:spPr>
            <a:xfrm>
              <a:off x="8335625" y="4054418"/>
              <a:ext cx="0" cy="3645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2" name="Google Shape;192;p22"/>
          <p:cNvGrpSpPr/>
          <p:nvPr/>
        </p:nvGrpSpPr>
        <p:grpSpPr>
          <a:xfrm>
            <a:off x="6889465" y="3041800"/>
            <a:ext cx="908400" cy="1377651"/>
            <a:chOff x="6633850" y="2822725"/>
            <a:chExt cx="908400" cy="1377651"/>
          </a:xfrm>
        </p:grpSpPr>
        <p:pic>
          <p:nvPicPr>
            <p:cNvPr id="193" name="Google Shape;193;p22"/>
            <p:cNvPicPr preferRelativeResize="0"/>
            <p:nvPr/>
          </p:nvPicPr>
          <p:blipFill rotWithShape="1">
            <a:blip r:embed="rId9">
              <a:alphaModFix/>
            </a:blip>
            <a:srcRect l="22416" t="11472" r="33516" b="20361"/>
            <a:stretch/>
          </p:blipFill>
          <p:spPr>
            <a:xfrm>
              <a:off x="6633850" y="2822725"/>
              <a:ext cx="908400" cy="9084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94" name="Google Shape;194;p22"/>
            <p:cNvCxnSpPr/>
            <p:nvPr/>
          </p:nvCxnSpPr>
          <p:spPr>
            <a:xfrm flipH="1">
              <a:off x="7082050" y="3731176"/>
              <a:ext cx="6000" cy="469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5" name="Google Shape;195;p22"/>
          <p:cNvGrpSpPr/>
          <p:nvPr/>
        </p:nvGrpSpPr>
        <p:grpSpPr>
          <a:xfrm>
            <a:off x="5693356" y="2886825"/>
            <a:ext cx="1032300" cy="1523101"/>
            <a:chOff x="5497050" y="2706575"/>
            <a:chExt cx="1032300" cy="1523101"/>
          </a:xfrm>
        </p:grpSpPr>
        <p:pic>
          <p:nvPicPr>
            <p:cNvPr id="196" name="Google Shape;196;p22"/>
            <p:cNvPicPr preferRelativeResize="0"/>
            <p:nvPr/>
          </p:nvPicPr>
          <p:blipFill rotWithShape="1">
            <a:blip r:embed="rId10">
              <a:alphaModFix/>
            </a:blip>
            <a:srcRect l="39853" t="1997" r="12217" b="25638"/>
            <a:stretch/>
          </p:blipFill>
          <p:spPr>
            <a:xfrm>
              <a:off x="5497050" y="2706575"/>
              <a:ext cx="1032300" cy="10311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197" name="Google Shape;197;p22"/>
            <p:cNvCxnSpPr/>
            <p:nvPr/>
          </p:nvCxnSpPr>
          <p:spPr>
            <a:xfrm flipH="1">
              <a:off x="5998200" y="3750876"/>
              <a:ext cx="15000" cy="478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8" name="Google Shape;198;p22"/>
          <p:cNvSpPr txBox="1"/>
          <p:nvPr/>
        </p:nvSpPr>
        <p:spPr>
          <a:xfrm>
            <a:off x="311700" y="398400"/>
            <a:ext cx="7604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Timeline of </a:t>
            </a:r>
            <a:r>
              <a:rPr lang="en" sz="2300" b="1" u="sng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archaeological contents</a:t>
            </a:r>
            <a:endParaRPr sz="2300" b="1" u="sng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years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3"/>
          <p:cNvPicPr preferRelativeResize="0"/>
          <p:nvPr/>
        </p:nvPicPr>
        <p:blipFill rotWithShape="1">
          <a:blip r:embed="rId3">
            <a:alphaModFix amt="31000"/>
          </a:blip>
          <a:srcRect t="4324" b="11379"/>
          <a:stretch/>
        </p:blipFill>
        <p:spPr>
          <a:xfrm>
            <a:off x="0" y="-47625"/>
            <a:ext cx="9296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 rotWithShape="1">
          <a:blip r:embed="rId4">
            <a:alphaModFix/>
          </a:blip>
          <a:srcRect l="21875" r="21875"/>
          <a:stretch/>
        </p:blipFill>
        <p:spPr>
          <a:xfrm>
            <a:off x="5757132" y="781355"/>
            <a:ext cx="3262200" cy="326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" name="Google Shape;205;p23"/>
          <p:cNvSpPr txBox="1"/>
          <p:nvPr/>
        </p:nvSpPr>
        <p:spPr>
          <a:xfrm>
            <a:off x="311700" y="1841100"/>
            <a:ext cx="61464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Origins of </a:t>
            </a:r>
            <a:r>
              <a:rPr lang="en" sz="1100" b="1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Homo sapiens</a:t>
            </a: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behaviour exhibition by renowned scientist, </a:t>
            </a:r>
            <a:r>
              <a:rPr lang="en" sz="1100" b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Professor Henshilwood:</a:t>
            </a: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</a:t>
            </a: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9144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will be permanently relocated to Stilbaai 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9144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and is a donation worth R1.7m from </a:t>
            </a:r>
            <a:r>
              <a:rPr lang="en" sz="12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Wits University</a:t>
            </a:r>
            <a:endParaRPr sz="1200" b="1">
              <a:solidFill>
                <a:srgbClr val="FFAB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FFAB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297775" y="1040050"/>
            <a:ext cx="6241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Hessequa Heritage Centre will be one of the </a:t>
            </a:r>
            <a:r>
              <a:rPr lang="en" sz="150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main tourist attractions</a:t>
            </a:r>
            <a:r>
              <a:rPr lang="en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 the Garden Route</a:t>
            </a:r>
            <a:r>
              <a:rPr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00">
              <a:solidFill>
                <a:schemeClr val="lt1"/>
              </a:solidFill>
            </a:endParaRPr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5">
            <a:alphaModFix amt="22000"/>
          </a:blip>
          <a:srcRect l="1261" t="3698" r="2417" b="249"/>
          <a:stretch/>
        </p:blipFill>
        <p:spPr>
          <a:xfrm rot="10618198" flipH="1">
            <a:off x="-331756" y="2779376"/>
            <a:ext cx="5742860" cy="2761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 txBox="1"/>
          <p:nvPr/>
        </p:nvSpPr>
        <p:spPr>
          <a:xfrm>
            <a:off x="297775" y="3307050"/>
            <a:ext cx="42171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Existing investment and value offered</a:t>
            </a:r>
            <a:endParaRPr sz="1500" b="1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3"/>
          <p:cNvSpPr txBox="1"/>
          <p:nvPr/>
        </p:nvSpPr>
        <p:spPr>
          <a:xfrm>
            <a:off x="297775" y="3649875"/>
            <a:ext cx="48933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74320" marR="91440" lvl="0" indent="-27178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concept design is completed at a cost of</a:t>
            </a: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R600 000</a:t>
            </a:r>
            <a:endParaRPr sz="1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marR="91440" lvl="0" indent="-27178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Hessequa Municipality rezoned the property at no cost </a:t>
            </a:r>
            <a:b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7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8 000m²</a:t>
            </a:r>
            <a:r>
              <a:rPr lang="en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 Erf 657 value worth </a:t>
            </a:r>
            <a:r>
              <a:rPr lang="en" sz="1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R7.3 million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900"/>
          </a:p>
        </p:txBody>
      </p:sp>
      <p:cxnSp>
        <p:nvCxnSpPr>
          <p:cNvPr id="210" name="Google Shape;210;p23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1" name="Google Shape;211;p23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Why </a:t>
            </a:r>
            <a:r>
              <a:rPr lang="en" sz="2300" b="1" u="sng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Stilbaai?</a:t>
            </a:r>
            <a:endParaRPr sz="2300" u="sng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Google Shape;115;p16">
            <a:extLst>
              <a:ext uri="{FF2B5EF4-FFF2-40B4-BE49-F238E27FC236}">
                <a16:creationId xmlns:a16="http://schemas.microsoft.com/office/drawing/2014/main" id="{AE9341A2-F138-BC9C-81BF-41920BC25F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4"/>
          <p:cNvPicPr preferRelativeResize="0"/>
          <p:nvPr/>
        </p:nvPicPr>
        <p:blipFill rotWithShape="1">
          <a:blip r:embed="rId3">
            <a:alphaModFix/>
          </a:blip>
          <a:srcRect l="9367" t="47365" r="30471"/>
          <a:stretch/>
        </p:blipFill>
        <p:spPr>
          <a:xfrm>
            <a:off x="6111264" y="3098975"/>
            <a:ext cx="2588112" cy="1554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24"/>
          <p:cNvPicPr preferRelativeResize="0"/>
          <p:nvPr/>
        </p:nvPicPr>
        <p:blipFill>
          <a:blip r:embed="rId4">
            <a:alphaModFix amt="13000"/>
          </a:blip>
          <a:stretch>
            <a:fillRect/>
          </a:stretch>
        </p:blipFill>
        <p:spPr>
          <a:xfrm rot="10800000">
            <a:off x="-328726" y="3949676"/>
            <a:ext cx="3761526" cy="2165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24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9" name="Google Shape;219;p24"/>
          <p:cNvSpPr txBox="1"/>
          <p:nvPr/>
        </p:nvSpPr>
        <p:spPr>
          <a:xfrm>
            <a:off x="5572123" y="1167400"/>
            <a:ext cx="1058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Tourism</a:t>
            </a:r>
            <a:r>
              <a:rPr lang="en" sz="130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n" sz="13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" sz="13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3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Hub </a:t>
            </a:r>
            <a:r>
              <a:rPr lang="en" sz="1300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for the</a:t>
            </a:r>
            <a:r>
              <a:rPr lang="en" sz="1300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n" sz="1300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lt1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Hessequa</a:t>
            </a:r>
            <a:r>
              <a:rPr lang="en" sz="1300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n" sz="1300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chemeClr val="lt1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region</a:t>
            </a:r>
            <a:r>
              <a:rPr lang="en" sz="130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" sz="1300" b="1">
                <a:solidFill>
                  <a:schemeClr val="lt1"/>
                </a:solidFill>
                <a:highlight>
                  <a:srgbClr val="AAAA2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300" b="1">
              <a:solidFill>
                <a:schemeClr val="lt1"/>
              </a:solidFill>
              <a:highlight>
                <a:srgbClr val="AAAA2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6783523" y="1130435"/>
            <a:ext cx="2022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Stilbaai attracts more than</a:t>
            </a:r>
            <a:endParaRPr sz="1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80,000 visitors</a:t>
            </a:r>
            <a:endParaRPr sz="2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 annum – numbers are expected to increase</a:t>
            </a:r>
            <a:endParaRPr/>
          </a:p>
        </p:txBody>
      </p:sp>
      <p:sp>
        <p:nvSpPr>
          <p:cNvPr id="221" name="Google Shape;221;p24"/>
          <p:cNvSpPr txBox="1"/>
          <p:nvPr/>
        </p:nvSpPr>
        <p:spPr>
          <a:xfrm>
            <a:off x="6111266" y="3267110"/>
            <a:ext cx="1371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0312" marR="91440" lvl="0" indent="-1887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</a:pPr>
            <a:r>
              <a:rPr lang="en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Blombos Cave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10312" marR="91440" lvl="0" indent="-1887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</a:pPr>
            <a:r>
              <a:rPr lang="en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Ichnology – trace fossils 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5978550" y="2791207"/>
            <a:ext cx="3337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Proximity to archaeological sites:</a:t>
            </a:r>
            <a:r>
              <a:rPr lang="en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700">
              <a:solidFill>
                <a:srgbClr val="8E3D62"/>
              </a:solidFill>
              <a:highlight>
                <a:srgbClr val="8E3D62"/>
              </a:highlight>
            </a:endParaRPr>
          </a:p>
        </p:txBody>
      </p:sp>
      <p:sp>
        <p:nvSpPr>
          <p:cNvPr id="223" name="Google Shape;223;p24"/>
          <p:cNvSpPr txBox="1"/>
          <p:nvPr/>
        </p:nvSpPr>
        <p:spPr>
          <a:xfrm>
            <a:off x="7418325" y="3267100"/>
            <a:ext cx="1464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0312" marR="91440" lvl="0" indent="-1887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</a:pPr>
            <a:r>
              <a:rPr lang="en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Rock art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10312" marR="91440" lvl="0" indent="-1887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</a:pPr>
            <a:r>
              <a:rPr lang="en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Fish traps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10312" marR="91440" lvl="0" indent="-1887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</a:pPr>
            <a:r>
              <a:rPr lang="en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Shell middens</a:t>
            </a:r>
            <a:endParaRPr sz="1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311700" y="1176250"/>
            <a:ext cx="44604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2608" marR="91440" lvl="0" indent="-28371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Stilbaai is a popular tourist and retirement destination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92608" marR="91440" lvl="0" indent="-201168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92608" lvl="0" indent="-28371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Roboto"/>
              <a:buChar char="●"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Some of the oldest and still the most significant discoveries of the emergence of modern human behaviour in the world come from Blombos Cave, near Stilbaai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2540700"/>
            <a:ext cx="5287224" cy="235446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6" name="Google Shape;226;p24"/>
          <p:cNvSpPr txBox="1"/>
          <p:nvPr/>
        </p:nvSpPr>
        <p:spPr>
          <a:xfrm>
            <a:off x="1941850" y="4713525"/>
            <a:ext cx="3657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9144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Craig Foster – Part of The Origins of </a:t>
            </a:r>
            <a:r>
              <a:rPr lang="en" sz="8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Homo sapiens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behaviour exhibition</a:t>
            </a:r>
            <a:endParaRPr sz="1100"/>
          </a:p>
        </p:txBody>
      </p:sp>
      <p:sp>
        <p:nvSpPr>
          <p:cNvPr id="227" name="Google Shape;227;p24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Why </a:t>
            </a:r>
            <a:r>
              <a:rPr lang="en" sz="2300" b="1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Stilbaai?</a:t>
            </a:r>
            <a:endParaRPr sz="2300" u="sng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5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2246200" y="3154201"/>
            <a:ext cx="1590501" cy="1667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 txBox="1"/>
          <p:nvPr/>
        </p:nvSpPr>
        <p:spPr>
          <a:xfrm>
            <a:off x="936787" y="1050625"/>
            <a:ext cx="288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Cape Garden Route and Klein Karoo </a:t>
            </a: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r>
              <a:rPr lang="en" sz="1100" b="1">
                <a:solidFill>
                  <a:schemeClr val="lt1"/>
                </a:solidFill>
                <a:highlight>
                  <a:srgbClr val="D3422A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653961" y="1355645"/>
            <a:ext cx="127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OVERSEAS VISITORS </a:t>
            </a: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3000" b="1">
                <a:solidFill>
                  <a:srgbClr val="FBB03B"/>
                </a:solidFill>
                <a:latin typeface="Roboto"/>
                <a:ea typeface="Roboto"/>
                <a:cs typeface="Roboto"/>
                <a:sym typeface="Roboto"/>
              </a:rPr>
              <a:t>57.3%</a:t>
            </a:r>
            <a:endParaRPr sz="3000" b="1">
              <a:solidFill>
                <a:srgbClr val="FBB03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2823661" y="1357958"/>
            <a:ext cx="127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DOMESTIC VISITORS </a:t>
            </a: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3000" b="1">
                <a:solidFill>
                  <a:srgbClr val="AAAA2F"/>
                </a:solidFill>
                <a:latin typeface="Roboto"/>
                <a:ea typeface="Roboto"/>
                <a:cs typeface="Roboto"/>
                <a:sym typeface="Roboto"/>
              </a:rPr>
              <a:t>42.7%</a:t>
            </a:r>
            <a:endParaRPr sz="3000" b="1">
              <a:solidFill>
                <a:srgbClr val="AAAA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1053810" y="1960835"/>
            <a:ext cx="345400" cy="2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3208908" y="1963148"/>
            <a:ext cx="345400" cy="2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5"/>
          <p:cNvSpPr txBox="1"/>
          <p:nvPr/>
        </p:nvSpPr>
        <p:spPr>
          <a:xfrm>
            <a:off x="513161" y="2239800"/>
            <a:ext cx="2096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Germany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32.2%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United Kingdom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21.6%</a:t>
            </a:r>
            <a:endParaRPr sz="1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France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6.6%</a:t>
            </a:r>
            <a:endParaRPr sz="1800" b="1"/>
          </a:p>
        </p:txBody>
      </p:sp>
      <p:sp>
        <p:nvSpPr>
          <p:cNvPr id="239" name="Google Shape;239;p25"/>
          <p:cNvSpPr txBox="1"/>
          <p:nvPr/>
        </p:nvSpPr>
        <p:spPr>
          <a:xfrm>
            <a:off x="2663111" y="2239795"/>
            <a:ext cx="1714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Western Cape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29.9% </a:t>
            </a:r>
            <a:endParaRPr sz="1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Gauteng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9%</a:t>
            </a:r>
            <a:endParaRPr sz="18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Eastern Cape </a:t>
            </a: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6.1%</a:t>
            </a:r>
            <a:endParaRPr sz="1800" b="1"/>
          </a:p>
        </p:txBody>
      </p:sp>
      <p:pic>
        <p:nvPicPr>
          <p:cNvPr id="240" name="Google Shape;24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386" y="1079914"/>
            <a:ext cx="560823" cy="22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970562" y="1079915"/>
            <a:ext cx="560823" cy="22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3857903" y="3692747"/>
            <a:ext cx="5607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Beaches </a:t>
            </a:r>
            <a:endParaRPr/>
          </a:p>
        </p:txBody>
      </p:sp>
      <p:sp>
        <p:nvSpPr>
          <p:cNvPr id="243" name="Google Shape;243;p25"/>
          <p:cNvSpPr txBox="1"/>
          <p:nvPr/>
        </p:nvSpPr>
        <p:spPr>
          <a:xfrm>
            <a:off x="3781703" y="3872609"/>
            <a:ext cx="6378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12.8%</a:t>
            </a:r>
            <a:endParaRPr/>
          </a:p>
        </p:txBody>
      </p:sp>
      <p:sp>
        <p:nvSpPr>
          <p:cNvPr id="244" name="Google Shape;244;p25"/>
          <p:cNvSpPr txBox="1"/>
          <p:nvPr/>
        </p:nvSpPr>
        <p:spPr>
          <a:xfrm>
            <a:off x="2666874" y="3523247"/>
            <a:ext cx="805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Culture </a:t>
            </a:r>
            <a:b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and Heritage </a:t>
            </a: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2750724" y="3872609"/>
            <a:ext cx="6378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21%</a:t>
            </a:r>
            <a:endParaRPr sz="2200"/>
          </a:p>
        </p:txBody>
      </p:sp>
      <p:sp>
        <p:nvSpPr>
          <p:cNvPr id="246" name="Google Shape;246;p25"/>
          <p:cNvSpPr txBox="1"/>
          <p:nvPr/>
        </p:nvSpPr>
        <p:spPr>
          <a:xfrm>
            <a:off x="1401906" y="3692747"/>
            <a:ext cx="939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Scenic drives</a:t>
            </a:r>
            <a:endParaRPr/>
          </a:p>
        </p:txBody>
      </p:sp>
      <p:sp>
        <p:nvSpPr>
          <p:cNvPr id="247" name="Google Shape;247;p25"/>
          <p:cNvSpPr txBox="1"/>
          <p:nvPr/>
        </p:nvSpPr>
        <p:spPr>
          <a:xfrm>
            <a:off x="1587220" y="3872609"/>
            <a:ext cx="6378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21.9%</a:t>
            </a:r>
            <a:endParaRPr/>
          </a:p>
        </p:txBody>
      </p:sp>
      <p:grpSp>
        <p:nvGrpSpPr>
          <p:cNvPr id="248" name="Google Shape;248;p25"/>
          <p:cNvGrpSpPr/>
          <p:nvPr/>
        </p:nvGrpSpPr>
        <p:grpSpPr>
          <a:xfrm>
            <a:off x="153279" y="3321436"/>
            <a:ext cx="1230454" cy="1004079"/>
            <a:chOff x="275569" y="3960371"/>
            <a:chExt cx="1230454" cy="1004079"/>
          </a:xfrm>
        </p:grpSpPr>
        <p:sp>
          <p:nvSpPr>
            <p:cNvPr id="249" name="Google Shape;249;p25"/>
            <p:cNvSpPr txBox="1"/>
            <p:nvPr/>
          </p:nvSpPr>
          <p:spPr>
            <a:xfrm rot="5518">
              <a:off x="945323" y="3960821"/>
              <a:ext cx="560701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r>
                <a:rPr lang="en" sz="2900">
                  <a:solidFill>
                    <a:schemeClr val="lt1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 </a:t>
              </a:r>
              <a:endParaRPr sz="3200"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  <p:sp>
          <p:nvSpPr>
            <p:cNvPr id="250" name="Google Shape;250;p25"/>
            <p:cNvSpPr txBox="1"/>
            <p:nvPr/>
          </p:nvSpPr>
          <p:spPr>
            <a:xfrm>
              <a:off x="275569" y="4331682"/>
              <a:ext cx="8577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chemeClr val="lt1"/>
                  </a:solidFill>
                  <a:highlight>
                    <a:srgbClr val="8E3D62"/>
                  </a:highlight>
                  <a:latin typeface="Roboto"/>
                  <a:ea typeface="Roboto"/>
                  <a:cs typeface="Roboto"/>
                  <a:sym typeface="Roboto"/>
                </a:rPr>
                <a:t>  TOP </a:t>
              </a:r>
              <a:r>
                <a:rPr lang="en" sz="1100" b="1">
                  <a:solidFill>
                    <a:schemeClr val="lt1"/>
                  </a:solidFill>
                  <a:highlight>
                    <a:srgbClr val="D33F27"/>
                  </a:highlight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>
                <a:solidFill>
                  <a:schemeClr val="dk1"/>
                </a:solidFill>
                <a:highlight>
                  <a:srgbClr val="D33F27"/>
                </a:highlight>
              </a:endParaRPr>
            </a:p>
          </p:txBody>
        </p:sp>
        <p:sp>
          <p:nvSpPr>
            <p:cNvPr id="251" name="Google Shape;251;p25"/>
            <p:cNvSpPr txBox="1"/>
            <p:nvPr/>
          </p:nvSpPr>
          <p:spPr>
            <a:xfrm>
              <a:off x="381676" y="4764350"/>
              <a:ext cx="1032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 ACTIVITIES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pic>
        <p:nvPicPr>
          <p:cNvPr id="252" name="Google Shape;252;p25"/>
          <p:cNvPicPr preferRelativeResize="0"/>
          <p:nvPr/>
        </p:nvPicPr>
        <p:blipFill rotWithShape="1">
          <a:blip r:embed="rId6">
            <a:alphaModFix/>
          </a:blip>
          <a:srcRect l="7697" r="11441"/>
          <a:stretch/>
        </p:blipFill>
        <p:spPr>
          <a:xfrm>
            <a:off x="4854500" y="2883831"/>
            <a:ext cx="1836899" cy="12778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3" name="Google Shape;253;p25"/>
          <p:cNvSpPr txBox="1"/>
          <p:nvPr/>
        </p:nvSpPr>
        <p:spPr>
          <a:xfrm>
            <a:off x="4854502" y="1972586"/>
            <a:ext cx="3892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sz="11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Norval Foundation</a:t>
            </a: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the </a:t>
            </a:r>
            <a:r>
              <a:rPr lang="en" sz="11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West Coast Fossil Park</a:t>
            </a: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are two successful museums established in the same way – donors sponsored the infrastructure and the funding models create an ongoing sustainable concern</a:t>
            </a:r>
            <a:endParaRPr sz="1100"/>
          </a:p>
        </p:txBody>
      </p:sp>
      <p:pic>
        <p:nvPicPr>
          <p:cNvPr id="254" name="Google Shape;254;p25"/>
          <p:cNvPicPr preferRelativeResize="0"/>
          <p:nvPr/>
        </p:nvPicPr>
        <p:blipFill rotWithShape="1">
          <a:blip r:embed="rId7">
            <a:alphaModFix/>
          </a:blip>
          <a:srcRect l="14973" t="22753" r="24206" b="23658"/>
          <a:stretch/>
        </p:blipFill>
        <p:spPr>
          <a:xfrm>
            <a:off x="6909675" y="2902606"/>
            <a:ext cx="1933899" cy="127782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Google Shape;255;p25"/>
          <p:cNvSpPr txBox="1"/>
          <p:nvPr/>
        </p:nvSpPr>
        <p:spPr>
          <a:xfrm>
            <a:off x="4838853" y="4336922"/>
            <a:ext cx="3653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NORVAL FOUNDATION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2018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25"/>
          <p:cNvSpPr txBox="1"/>
          <p:nvPr/>
        </p:nvSpPr>
        <p:spPr>
          <a:xfrm>
            <a:off x="6909663" y="4336909"/>
            <a:ext cx="3653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WEST COAST FOSSIL PARK</a:t>
            </a:r>
            <a:endParaRPr sz="1150">
              <a:solidFill>
                <a:srgbClr val="D3422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2018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25"/>
          <p:cNvSpPr txBox="1"/>
          <p:nvPr/>
        </p:nvSpPr>
        <p:spPr>
          <a:xfrm>
            <a:off x="4884750" y="1166975"/>
            <a:ext cx="3989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highlight>
                  <a:srgbClr val="8E3D62"/>
                </a:highlight>
              </a:rPr>
              <a:t> The Hessequa Heritage Centre for Archaeology </a:t>
            </a:r>
            <a:endParaRPr sz="1300">
              <a:solidFill>
                <a:schemeClr val="lt1"/>
              </a:solidFill>
              <a:highlight>
                <a:srgbClr val="8E3D62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highlight>
                  <a:srgbClr val="8E3D62"/>
                </a:highlight>
              </a:rPr>
              <a:t> will </a:t>
            </a:r>
            <a:r>
              <a:rPr lang="en" sz="1300" b="1">
                <a:solidFill>
                  <a:schemeClr val="lt1"/>
                </a:solidFill>
                <a:highlight>
                  <a:srgbClr val="8E3D62"/>
                </a:highlight>
              </a:rPr>
              <a:t>facilitate job creation and tourism growth</a:t>
            </a:r>
            <a:endParaRPr sz="1300" b="1">
              <a:solidFill>
                <a:srgbClr val="AAAA2F"/>
              </a:solidFill>
              <a:highlight>
                <a:srgbClr val="8E3D62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highlight>
                  <a:srgbClr val="8E3D62"/>
                </a:highlight>
              </a:rPr>
              <a:t> within the local economy</a:t>
            </a:r>
            <a:endParaRPr>
              <a:solidFill>
                <a:srgbClr val="AAAA2F"/>
              </a:solidFill>
              <a:highlight>
                <a:srgbClr val="8E3D62"/>
              </a:highlight>
            </a:endParaRPr>
          </a:p>
        </p:txBody>
      </p:sp>
      <p:cxnSp>
        <p:nvCxnSpPr>
          <p:cNvPr id="258" name="Google Shape;258;p25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p25"/>
          <p:cNvSpPr txBox="1"/>
          <p:nvPr/>
        </p:nvSpPr>
        <p:spPr>
          <a:xfrm>
            <a:off x="298550" y="380525"/>
            <a:ext cx="2910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Tourism </a:t>
            </a:r>
            <a:r>
              <a:rPr lang="en" sz="2300" b="1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Statistics</a:t>
            </a:r>
            <a:endParaRPr sz="2300" b="1" u="sng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883" y="2625190"/>
            <a:ext cx="1555123" cy="56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 rotWithShape="1">
          <a:blip r:embed="rId4">
            <a:alphaModFix/>
          </a:blip>
          <a:srcRect t="24825" b="24830"/>
          <a:stretch/>
        </p:blipFill>
        <p:spPr>
          <a:xfrm>
            <a:off x="2568199" y="3845501"/>
            <a:ext cx="2156201" cy="76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 rotWithShape="1">
          <a:blip r:embed="rId5">
            <a:alphaModFix/>
          </a:blip>
          <a:srcRect l="3993" r="13163"/>
          <a:stretch/>
        </p:blipFill>
        <p:spPr>
          <a:xfrm>
            <a:off x="2799161" y="1084261"/>
            <a:ext cx="1810500" cy="8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 rotWithShape="1">
          <a:blip r:embed="rId6">
            <a:alphaModFix/>
          </a:blip>
          <a:srcRect t="27037" b="27042"/>
          <a:stretch/>
        </p:blipFill>
        <p:spPr>
          <a:xfrm>
            <a:off x="5564910" y="3969299"/>
            <a:ext cx="1216348" cy="55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 rotWithShape="1">
          <a:blip r:embed="rId7">
            <a:alphaModFix/>
          </a:blip>
          <a:srcRect l="18982" t="24608" r="17509" b="25466"/>
          <a:stretch/>
        </p:blipFill>
        <p:spPr>
          <a:xfrm>
            <a:off x="2832198" y="1899012"/>
            <a:ext cx="1744426" cy="8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07086" y="2986950"/>
            <a:ext cx="1794650" cy="6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2052" y="1052425"/>
            <a:ext cx="1818324" cy="71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 rotWithShape="1">
          <a:blip r:embed="rId10">
            <a:alphaModFix/>
          </a:blip>
          <a:srcRect t="4955" b="4946"/>
          <a:stretch/>
        </p:blipFill>
        <p:spPr>
          <a:xfrm>
            <a:off x="430837" y="3352962"/>
            <a:ext cx="1530117" cy="65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 rotWithShape="1">
          <a:blip r:embed="rId11">
            <a:alphaModFix/>
          </a:blip>
          <a:srcRect t="-1794" b="-7614"/>
          <a:stretch/>
        </p:blipFill>
        <p:spPr>
          <a:xfrm>
            <a:off x="5341525" y="2039425"/>
            <a:ext cx="1590008" cy="6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16569" y="1249256"/>
            <a:ext cx="1204350" cy="32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 rotWithShape="1">
          <a:blip r:embed="rId13">
            <a:alphaModFix/>
          </a:blip>
          <a:srcRect t="26808" b="26808"/>
          <a:stretch/>
        </p:blipFill>
        <p:spPr>
          <a:xfrm>
            <a:off x="431894" y="4248574"/>
            <a:ext cx="1607100" cy="39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60509" y="2937058"/>
            <a:ext cx="1625150" cy="6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 rotWithShape="1">
          <a:blip r:embed="rId15">
            <a:alphaModFix/>
          </a:blip>
          <a:srcRect t="10159" b="10159"/>
          <a:stretch/>
        </p:blipFill>
        <p:spPr>
          <a:xfrm>
            <a:off x="7323854" y="2723149"/>
            <a:ext cx="1496100" cy="84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 rotWithShape="1">
          <a:blip r:embed="rId16">
            <a:alphaModFix/>
          </a:blip>
          <a:srcRect t="21841" b="7859"/>
          <a:stretch/>
        </p:blipFill>
        <p:spPr>
          <a:xfrm>
            <a:off x="7291629" y="2023788"/>
            <a:ext cx="1771203" cy="4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1925" y="1766461"/>
            <a:ext cx="971424" cy="877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26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Google Shape;281;p26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D33F27"/>
                </a:solidFill>
                <a:latin typeface="Montserrat"/>
                <a:ea typeface="Montserrat"/>
                <a:cs typeface="Montserrat"/>
                <a:sym typeface="Montserrat"/>
              </a:rPr>
              <a:t>Our co-operative partners</a:t>
            </a:r>
            <a:endParaRPr sz="2300" b="1">
              <a:solidFill>
                <a:srgbClr val="D33F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115;p16">
            <a:extLst>
              <a:ext uri="{FF2B5EF4-FFF2-40B4-BE49-F238E27FC236}">
                <a16:creationId xmlns:a16="http://schemas.microsoft.com/office/drawing/2014/main" id="{AC2A52B7-D7E0-714C-9365-503F8378927A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b="14813"/>
          <a:stretch/>
        </p:blipFill>
        <p:spPr>
          <a:xfrm>
            <a:off x="5208815" y="932662"/>
            <a:ext cx="1502228" cy="8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83C327-D6A0-2779-C64C-C60B6CEE7C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2565400"/>
            <a:ext cx="0" cy="1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68509C-3D42-B4FA-CE20-07875207D36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24400" y="2717800"/>
            <a:ext cx="0" cy="12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 txBox="1"/>
          <p:nvPr/>
        </p:nvSpPr>
        <p:spPr>
          <a:xfrm>
            <a:off x="1207675" y="1167800"/>
            <a:ext cx="22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South Africa</a:t>
            </a:r>
            <a:endParaRPr sz="1800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311700" y="1533721"/>
            <a:ext cx="23670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Traveller 24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Getaway Magazine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Tourism Update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Cape Town ETC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BizCommunity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VisitKnysna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Better Tourism Africa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Destination Garden Route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 Tourism Online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Showme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Nat Geo Africa Edition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WCG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IOL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SABC News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Mossel Bay Tourism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Sure Travel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Smile 904 FM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Afrol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7"/>
          <p:cNvSpPr txBox="1"/>
          <p:nvPr/>
        </p:nvSpPr>
        <p:spPr>
          <a:xfrm>
            <a:off x="2512960" y="1533721"/>
            <a:ext cx="23670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46304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Cape Talk 567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304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Cape Argus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304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Tourism Update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304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AA Traveller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304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Better Together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304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Discoverctwc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304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Suid Afrika Magazine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304" lvl="0" indent="-207009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Maropeng website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7"/>
          <p:cNvSpPr txBox="1"/>
          <p:nvPr/>
        </p:nvSpPr>
        <p:spPr>
          <a:xfrm>
            <a:off x="5084575" y="1210427"/>
            <a:ext cx="4491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International</a:t>
            </a:r>
            <a:endParaRPr sz="1800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27"/>
          <p:cNvSpPr txBox="1"/>
          <p:nvPr/>
        </p:nvSpPr>
        <p:spPr>
          <a:xfrm>
            <a:off x="4884375" y="1533726"/>
            <a:ext cx="2500500" cy="23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SAT China virtual Roadshow</a:t>
            </a: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Cradle of Human Culture was launched at the SAT China Roadshow in 2019 together with South African Tourism 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Repurposed Cradle of Human Culture content were used to introduce the Cradle of Human Culture tourism route to 150 buyers. 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935" y="1272225"/>
            <a:ext cx="1229975" cy="3403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92" name="Google Shape;292;p27"/>
          <p:cNvCxnSpPr/>
          <p:nvPr/>
        </p:nvCxnSpPr>
        <p:spPr>
          <a:xfrm>
            <a:off x="4432397" y="1524657"/>
            <a:ext cx="0" cy="160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27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294;p27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Planned</a:t>
            </a:r>
            <a:r>
              <a:rPr lang="en" sz="2300" b="1" u="sng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300" b="1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marketing media</a:t>
            </a:r>
            <a:endParaRPr sz="2300" b="1" u="sng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8"/>
          <p:cNvPicPr preferRelativeResize="0"/>
          <p:nvPr/>
        </p:nvPicPr>
        <p:blipFill rotWithShape="1">
          <a:blip r:embed="rId3">
            <a:alphaModFix amt="92000"/>
          </a:blip>
          <a:srcRect l="-16740" t="503" r="17975" b="730"/>
          <a:stretch/>
        </p:blipFill>
        <p:spPr>
          <a:xfrm>
            <a:off x="-32899" y="0"/>
            <a:ext cx="9176899" cy="51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/>
          <p:nvPr/>
        </p:nvSpPr>
        <p:spPr>
          <a:xfrm rot="-5400000">
            <a:off x="862951" y="632100"/>
            <a:ext cx="5168100" cy="38793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aphicFrame>
        <p:nvGraphicFramePr>
          <p:cNvPr id="301" name="Google Shape;301;p28"/>
          <p:cNvGraphicFramePr/>
          <p:nvPr>
            <p:extLst>
              <p:ext uri="{D42A27DB-BD31-4B8C-83A1-F6EECF244321}">
                <p14:modId xmlns:p14="http://schemas.microsoft.com/office/powerpoint/2010/main" val="1347011408"/>
              </p:ext>
            </p:extLst>
          </p:nvPr>
        </p:nvGraphicFramePr>
        <p:xfrm>
          <a:off x="367088" y="1227734"/>
          <a:ext cx="4554975" cy="3386865"/>
        </p:xfrm>
        <a:graphic>
          <a:graphicData uri="http://schemas.openxmlformats.org/drawingml/2006/table">
            <a:tbl>
              <a:tblPr>
                <a:noFill/>
                <a:tableStyleId>{D072AB60-995B-4A78-B088-D17BC556D530}</a:tableStyleId>
              </a:tblPr>
              <a:tblGrid>
                <a:gridCol w="231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Fundraising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Nov 2022 – Sept 2023</a:t>
                      </a:r>
                      <a:endParaRPr dirty="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Detail design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Oct 2023 – Jul 2024</a:t>
                      </a:r>
                      <a:endParaRPr dirty="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Construction</a:t>
                      </a:r>
                      <a:r>
                        <a:rPr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	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Sep 2024 – Sep 2025</a:t>
                      </a:r>
                      <a:endParaRPr dirty="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Exhibition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0" marR="91425" marT="228600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BB0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BB0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Detail design and approval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BB0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Oct 2023 – May 2024</a:t>
                      </a:r>
                      <a:endParaRPr dirty="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BB0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Manufacturing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Jun 2024 – May 2025</a:t>
                      </a:r>
                      <a:endParaRPr dirty="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Installation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Jul 2025 – Sept 2024</a:t>
                      </a:r>
                      <a:endParaRPr dirty="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 b="1">
                          <a:solidFill>
                            <a:srgbClr val="FFAB4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Opening</a:t>
                      </a:r>
                      <a:endParaRPr sz="1700">
                        <a:solidFill>
                          <a:srgbClr val="FFAB4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dirty="0">
                          <a:solidFill>
                            <a:schemeClr val="accent4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Oct 2025</a:t>
                      </a:r>
                      <a:endParaRPr b="1" dirty="0">
                        <a:solidFill>
                          <a:schemeClr val="accent4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302" name="Google Shape;302;p28"/>
          <p:cNvCxnSpPr>
            <a:cxnSpLocks/>
          </p:cNvCxnSpPr>
          <p:nvPr/>
        </p:nvCxnSpPr>
        <p:spPr>
          <a:xfrm>
            <a:off x="0" y="5101534"/>
            <a:ext cx="91440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28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Proposed</a:t>
            </a:r>
            <a:r>
              <a:rPr lang="en" sz="2300" b="1" u="sng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 timeframes</a:t>
            </a:r>
            <a:endParaRPr sz="2300" b="1" u="sng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Google Shape;115;p16">
            <a:extLst>
              <a:ext uri="{FF2B5EF4-FFF2-40B4-BE49-F238E27FC236}">
                <a16:creationId xmlns:a16="http://schemas.microsoft.com/office/drawing/2014/main" id="{91CD26A9-C220-0ED8-DCD0-A4D60E580B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9"/>
          <p:cNvPicPr preferRelativeResize="0"/>
          <p:nvPr/>
        </p:nvPicPr>
        <p:blipFill rotWithShape="1">
          <a:blip r:embed="rId3">
            <a:alphaModFix amt="43000"/>
          </a:blip>
          <a:srcRect l="4054" r="20445" b="29"/>
          <a:stretch/>
        </p:blipFill>
        <p:spPr>
          <a:xfrm flipH="1">
            <a:off x="2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9" name="Google Shape;309;p29"/>
          <p:cNvGraphicFramePr/>
          <p:nvPr/>
        </p:nvGraphicFramePr>
        <p:xfrm>
          <a:off x="1679922" y="1001817"/>
          <a:ext cx="4494150" cy="3712025"/>
        </p:xfrm>
        <a:graphic>
          <a:graphicData uri="http://schemas.openxmlformats.org/drawingml/2006/table">
            <a:tbl>
              <a:tblPr>
                <a:noFill/>
                <a:tableStyleId>{D072AB60-995B-4A78-B088-D17BC556D530}</a:tableStyleId>
              </a:tblPr>
              <a:tblGrid>
                <a:gridCol w="203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rgbClr val="FBB03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Design and construction     </a:t>
                      </a:r>
                      <a:endParaRPr sz="1150" b="1">
                        <a:solidFill>
                          <a:srgbClr val="FBB03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912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Construction</a:t>
                      </a: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912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R31 539 240 </a:t>
                      </a: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Professional fees and disbursements</a:t>
                      </a: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912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R5 695 380 </a:t>
                      </a: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Total design and construction</a:t>
                      </a: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912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R37 234 620</a:t>
                      </a: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rgbClr val="FBB03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Exhibitions</a:t>
                      </a:r>
                      <a:endParaRPr sz="1150" b="1">
                        <a:solidFill>
                          <a:srgbClr val="FBB03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912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Exhibitions design &amp; installations </a:t>
                      </a: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912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R11 660 000 </a:t>
                      </a: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rgbClr val="FBB03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Conference facility</a:t>
                      </a:r>
                      <a:endParaRPr sz="1150" b="1">
                        <a:solidFill>
                          <a:srgbClr val="FBB03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912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Conference hall accessories</a:t>
                      </a: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912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R826 800</a:t>
                      </a: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3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Contingency</a:t>
                      </a: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R1 248 680 </a:t>
                      </a: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3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Total</a:t>
                      </a: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R50 970 100</a:t>
                      </a:r>
                      <a:endParaRPr sz="1150" b="1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3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VAT</a:t>
                      </a: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R7 645 515</a:t>
                      </a:r>
                      <a:endParaRPr sz="11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6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b="1">
                          <a:solidFill>
                            <a:srgbClr val="FBB03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Grand Total</a:t>
                      </a:r>
                      <a:endParaRPr sz="1250" b="1">
                        <a:solidFill>
                          <a:srgbClr val="FBB03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25" marR="100575" marT="45700" marB="91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5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50" b="1">
                          <a:solidFill>
                            <a:srgbClr val="FBB03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R58 615 615</a:t>
                      </a:r>
                      <a:endParaRPr sz="1250" b="1">
                        <a:solidFill>
                          <a:srgbClr val="FBB03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00575" marR="100575" marT="45700" marB="9125"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10" name="Google Shape;310;p29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5400000">
            <a:off x="6740055" y="4134900"/>
            <a:ext cx="3606175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9"/>
          <p:cNvSpPr txBox="1"/>
          <p:nvPr/>
        </p:nvSpPr>
        <p:spPr>
          <a:xfrm>
            <a:off x="6867717" y="1375425"/>
            <a:ext cx="1274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Grand Total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R58 615 615</a:t>
            </a: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9"/>
          <p:cNvSpPr txBox="1"/>
          <p:nvPr/>
        </p:nvSpPr>
        <p:spPr>
          <a:xfrm>
            <a:off x="6867717" y="2149218"/>
            <a:ext cx="1274400" cy="16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€3 405 000</a:t>
            </a: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$3 850 000</a:t>
            </a: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Dependent on currency exchange</a:t>
            </a:r>
            <a:endParaRPr sz="1000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3" name="Google Shape;313;p29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" name="Google Shape;314;p29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Cost</a:t>
            </a: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summary</a:t>
            </a:r>
            <a:endParaRPr sz="23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Google Shape;308;p29">
            <a:extLst>
              <a:ext uri="{FF2B5EF4-FFF2-40B4-BE49-F238E27FC236}">
                <a16:creationId xmlns:a16="http://schemas.microsoft.com/office/drawing/2014/main" id="{73A21C6D-B761-9610-1535-1CAD9783622E}"/>
              </a:ext>
            </a:extLst>
          </p:cNvPr>
          <p:cNvPicPr preferRelativeResize="0"/>
          <p:nvPr/>
        </p:nvPicPr>
        <p:blipFill rotWithShape="1">
          <a:blip r:embed="rId3">
            <a:alphaModFix amt="43000"/>
          </a:blip>
          <a:srcRect l="4054" r="20445" b="29"/>
          <a:stretch/>
        </p:blipFill>
        <p:spPr>
          <a:xfrm flipH="1">
            <a:off x="0" y="1"/>
            <a:ext cx="91439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5;p16">
            <a:extLst>
              <a:ext uri="{FF2B5EF4-FFF2-40B4-BE49-F238E27FC236}">
                <a16:creationId xmlns:a16="http://schemas.microsoft.com/office/drawing/2014/main" id="{D4B6340B-BDB6-211B-8D34-2F581AF11A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 l="12229" r="17402"/>
          <a:stretch/>
        </p:blipFill>
        <p:spPr>
          <a:xfrm>
            <a:off x="2907525" y="0"/>
            <a:ext cx="6315077" cy="504824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0"/>
          <p:cNvSpPr/>
          <p:nvPr/>
        </p:nvSpPr>
        <p:spPr>
          <a:xfrm rot="-5400000">
            <a:off x="2220001" y="632100"/>
            <a:ext cx="5168100" cy="38793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21" name="Google Shape;321;p30"/>
          <p:cNvSpPr txBox="1"/>
          <p:nvPr/>
        </p:nvSpPr>
        <p:spPr>
          <a:xfrm>
            <a:off x="339974" y="1210950"/>
            <a:ext cx="4168416" cy="1854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" sz="12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feasibility study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was performed by the Western Cape Government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project will </a:t>
            </a:r>
            <a:r>
              <a:rPr lang="en" sz="12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contribute to socio-economic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empowerment and growth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business plan indicates </a:t>
            </a:r>
            <a:r>
              <a:rPr lang="en" sz="12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financial sustainability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from inception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highlight>
                  <a:srgbClr val="AAAA2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30"/>
          <p:cNvSpPr txBox="1"/>
          <p:nvPr/>
        </p:nvSpPr>
        <p:spPr>
          <a:xfrm>
            <a:off x="311699" y="2961450"/>
            <a:ext cx="5007723" cy="121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The parties below are convinced and sponsored R600,000</a:t>
            </a:r>
            <a:r>
              <a:rPr lang="en" sz="130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n" sz="13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" sz="13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3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for the concept design:</a:t>
            </a:r>
            <a:r>
              <a:rPr lang="en" sz="130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300" b="1">
              <a:solidFill>
                <a:srgbClr val="8E3D62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Wits university			R200,000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Blombos</a:t>
            </a: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Fynbos trust			R200,000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Western Cape Department of Cultural Affairs and Sport 	R200,000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3" name="Google Shape;323;p30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30"/>
          <p:cNvSpPr txBox="1"/>
          <p:nvPr/>
        </p:nvSpPr>
        <p:spPr>
          <a:xfrm>
            <a:off x="311700" y="391600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rgbClr val="FBB03B"/>
                </a:solidFill>
                <a:latin typeface="Montserrat"/>
                <a:ea typeface="Montserrat"/>
                <a:cs typeface="Montserrat"/>
                <a:sym typeface="Montserrat"/>
              </a:rPr>
              <a:t>Financial feasibility</a:t>
            </a:r>
            <a:endParaRPr sz="23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Google Shape;115;p16">
            <a:extLst>
              <a:ext uri="{FF2B5EF4-FFF2-40B4-BE49-F238E27FC236}">
                <a16:creationId xmlns:a16="http://schemas.microsoft.com/office/drawing/2014/main" id="{9FBC7200-3648-BFC7-3EAB-2E95E7291F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"/>
          <p:cNvSpPr txBox="1"/>
          <p:nvPr/>
        </p:nvSpPr>
        <p:spPr>
          <a:xfrm>
            <a:off x="2449909" y="3757050"/>
            <a:ext cx="2813854" cy="110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 dirty="0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Izak Venter</a:t>
            </a:r>
            <a:endParaRPr sz="1150" b="1" dirty="0">
              <a:solidFill>
                <a:srgbClr val="FFAB40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Blombos Archaeological and Fynbos Trust 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Project Manager 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+02782 808 3856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Blombos.Trust@HHCFA.org.za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8016" lvl="0" indent="-118871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30" name="Google Shape;330;p31"/>
          <p:cNvGrpSpPr/>
          <p:nvPr/>
        </p:nvGrpSpPr>
        <p:grpSpPr>
          <a:xfrm>
            <a:off x="7292350" y="386661"/>
            <a:ext cx="1560300" cy="399050"/>
            <a:chOff x="8781878" y="-37920"/>
            <a:chExt cx="1560300" cy="399050"/>
          </a:xfrm>
        </p:grpSpPr>
        <p:pic>
          <p:nvPicPr>
            <p:cNvPr id="331" name="Google Shape;331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44936" y="-37920"/>
              <a:ext cx="1434175" cy="399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31"/>
            <p:cNvSpPr txBox="1"/>
            <p:nvPr/>
          </p:nvSpPr>
          <p:spPr>
            <a:xfrm>
              <a:off x="8781878" y="75817"/>
              <a:ext cx="1560300" cy="17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50" b="1">
                  <a:solidFill>
                    <a:srgbClr val="F8F8F8"/>
                  </a:solidFill>
                  <a:latin typeface="Roboto"/>
                  <a:ea typeface="Roboto"/>
                  <a:cs typeface="Roboto"/>
                  <a:sym typeface="Roboto"/>
                </a:rPr>
                <a:t>FUNDING PROPOSAL</a:t>
              </a:r>
              <a:endParaRPr sz="950" b="1">
                <a:solidFill>
                  <a:srgbClr val="F8F8F8"/>
                </a:solidFill>
              </a:endParaRPr>
            </a:p>
          </p:txBody>
        </p:sp>
      </p:grpSp>
      <p:sp>
        <p:nvSpPr>
          <p:cNvPr id="333" name="Google Shape;333;p31"/>
          <p:cNvSpPr txBox="1"/>
          <p:nvPr/>
        </p:nvSpPr>
        <p:spPr>
          <a:xfrm>
            <a:off x="2449909" y="2369675"/>
            <a:ext cx="4362300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err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Blombos</a:t>
            </a:r>
            <a:r>
              <a:rPr lang="en" sz="110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 Archaeological and Fynbos Trust</a:t>
            </a:r>
            <a:endParaRPr sz="1100" b="1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Registration no IT002090/2017)C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Non-profit </a:t>
            </a:r>
            <a:r>
              <a:rPr lang="en" sz="10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Organisation</a:t>
            </a: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NPO 230-030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Donations are tax deductible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 terms of 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Section 18A(2B) and (2C), </a:t>
            </a:r>
            <a:r>
              <a:rPr lang="en" sz="100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authorised</a:t>
            </a: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tax certificates</a:t>
            </a:r>
            <a:endParaRPr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31"/>
          <p:cNvSpPr txBox="1"/>
          <p:nvPr/>
        </p:nvSpPr>
        <p:spPr>
          <a:xfrm>
            <a:off x="5505250" y="3757050"/>
            <a:ext cx="33474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 dirty="0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Andre van </a:t>
            </a:r>
            <a:r>
              <a:rPr lang="en" sz="1150" b="1" dirty="0" err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Tonder</a:t>
            </a:r>
            <a:endParaRPr sz="1150" b="1" dirty="0">
              <a:solidFill>
                <a:srgbClr val="FFAB40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Blombos Archaeological and Fynbos Trust Chairperson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+2782 555 9448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Blombos.Trust@HHCFA.org.za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8016" lvl="0" indent="-118871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5" name="Google Shape;335;p31"/>
          <p:cNvSpPr txBox="1"/>
          <p:nvPr/>
        </p:nvSpPr>
        <p:spPr>
          <a:xfrm>
            <a:off x="303457" y="1044882"/>
            <a:ext cx="7846630" cy="97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Your support, 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assistance and contribution to establish this unique facility will ensure that </a:t>
            </a:r>
            <a:r>
              <a:rPr lang="en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our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heritage, </a:t>
            </a:r>
            <a:r>
              <a:rPr lang="en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our</a:t>
            </a:r>
            <a:r>
              <a:rPr lang="en" b="1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origins and </a:t>
            </a:r>
            <a:r>
              <a:rPr lang="en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our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past are available </a:t>
            </a:r>
            <a:r>
              <a:rPr lang="en" b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to all</a:t>
            </a:r>
          </a:p>
          <a:p>
            <a:pPr marL="0" marR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Progressive donations </a:t>
            </a: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can be made as the project advances through its different stages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31"/>
          <p:cNvSpPr txBox="1"/>
          <p:nvPr/>
        </p:nvSpPr>
        <p:spPr>
          <a:xfrm>
            <a:off x="291350" y="3729526"/>
            <a:ext cx="1981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Contact details:</a:t>
            </a:r>
            <a:endParaRPr sz="1500"/>
          </a:p>
        </p:txBody>
      </p:sp>
      <p:cxnSp>
        <p:nvCxnSpPr>
          <p:cNvPr id="337" name="Google Shape;337;p31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8" name="Google Shape;338;p31"/>
          <p:cNvSpPr txBox="1"/>
          <p:nvPr/>
        </p:nvSpPr>
        <p:spPr>
          <a:xfrm>
            <a:off x="312900" y="358275"/>
            <a:ext cx="5776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Contribute </a:t>
            </a:r>
            <a:r>
              <a:rPr lang="en" sz="2300" b="1" u="sng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to this project</a:t>
            </a:r>
            <a:endParaRPr sz="2300" b="1" u="sng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31"/>
          <p:cNvSpPr txBox="1"/>
          <p:nvPr/>
        </p:nvSpPr>
        <p:spPr>
          <a:xfrm>
            <a:off x="303458" y="2369861"/>
            <a:ext cx="22716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Project and funding managed by:</a:t>
            </a:r>
            <a:endParaRPr sz="1200"/>
          </a:p>
        </p:txBody>
      </p:sp>
      <p:sp>
        <p:nvSpPr>
          <p:cNvPr id="340" name="Google Shape;340;p31"/>
          <p:cNvSpPr txBox="1"/>
          <p:nvPr/>
        </p:nvSpPr>
        <p:spPr>
          <a:xfrm>
            <a:off x="6770883" y="2414586"/>
            <a:ext cx="2018700" cy="908100"/>
          </a:xfrm>
          <a:prstGeom prst="rect">
            <a:avLst/>
          </a:prstGeom>
          <a:noFill/>
          <a:ln w="19050" cap="flat" cmpd="sng">
            <a:solidFill>
              <a:srgbClr val="FFAB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Donor recognition:</a:t>
            </a: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donor’s  name may be displayed on a recognition board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Google Shape;115;p16">
            <a:extLst>
              <a:ext uri="{FF2B5EF4-FFF2-40B4-BE49-F238E27FC236}">
                <a16:creationId xmlns:a16="http://schemas.microsoft.com/office/drawing/2014/main" id="{459E1AB4-5E2F-DD44-2ABA-B513706282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518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l="2601" t="570" r="21109" b="-670"/>
          <a:stretch/>
        </p:blipFill>
        <p:spPr>
          <a:xfrm>
            <a:off x="-12352" y="17526"/>
            <a:ext cx="9156352" cy="515044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 rot="-5400000" flipH="1">
            <a:off x="-31350" y="31225"/>
            <a:ext cx="5168100" cy="51054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360500" y="1189675"/>
            <a:ext cx="3631500" cy="333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Green &amp; Sustainable building – </a:t>
            </a:r>
            <a:b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45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90% carbon free</a:t>
            </a:r>
            <a: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45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Built using – </a:t>
            </a:r>
            <a:r>
              <a:rPr lang="en" sz="145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local sand and stone</a:t>
            </a:r>
            <a:endParaRPr sz="1450" b="1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Roof</a:t>
            </a:r>
            <a: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– natural light, solar panels </a:t>
            </a:r>
            <a:b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roof gardens </a:t>
            </a:r>
            <a:b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45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Unique design</a:t>
            </a:r>
            <a: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– informal organic reminiscent of cave-like spaces</a:t>
            </a:r>
            <a:endParaRPr sz="145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Destined to be a </a:t>
            </a:r>
            <a:r>
              <a:rPr lang="en" sz="145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tourism attraction</a:t>
            </a:r>
            <a:r>
              <a:rPr lang="en" sz="145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in its own right</a:t>
            </a:r>
            <a:endParaRPr sz="145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8" name="Google Shape;68;p14"/>
          <p:cNvCxnSpPr/>
          <p:nvPr/>
        </p:nvCxnSpPr>
        <p:spPr>
          <a:xfrm>
            <a:off x="311700" y="5089234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14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building</a:t>
            </a:r>
            <a:endParaRPr sz="2300" b="1" u="sng">
              <a:solidFill>
                <a:srgbClr val="D33F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Google Shape;115;p16">
            <a:extLst>
              <a:ext uri="{FF2B5EF4-FFF2-40B4-BE49-F238E27FC236}">
                <a16:creationId xmlns:a16="http://schemas.microsoft.com/office/drawing/2014/main" id="{D7342581-EA24-19A2-95B1-9DEA25CCC2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r="10474" b="10474"/>
          <a:stretch/>
        </p:blipFill>
        <p:spPr>
          <a:xfrm>
            <a:off x="-6175" y="-3475"/>
            <a:ext cx="9156350" cy="51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 rot="-5400000" flipH="1">
            <a:off x="-450450" y="450325"/>
            <a:ext cx="5168100" cy="4267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l="6400" t="3482" r="2805" b="20638"/>
          <a:stretch/>
        </p:blipFill>
        <p:spPr>
          <a:xfrm>
            <a:off x="6137250" y="3484625"/>
            <a:ext cx="2782925" cy="13081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t="9150" b="7278"/>
          <a:stretch/>
        </p:blipFill>
        <p:spPr>
          <a:xfrm>
            <a:off x="3219325" y="3484624"/>
            <a:ext cx="2782925" cy="13081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6">
            <a:alphaModFix/>
          </a:blip>
          <a:srcRect l="8398" t="10612" r="10609" b="21705"/>
          <a:stretch/>
        </p:blipFill>
        <p:spPr>
          <a:xfrm>
            <a:off x="301400" y="3484625"/>
            <a:ext cx="2782925" cy="13081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" name="Google Shape;79;p15"/>
          <p:cNvSpPr txBox="1"/>
          <p:nvPr/>
        </p:nvSpPr>
        <p:spPr>
          <a:xfrm>
            <a:off x="299625" y="1231925"/>
            <a:ext cx="38532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9144" lvl="0" indent="914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67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96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The building consists of:</a:t>
            </a:r>
            <a:endParaRPr sz="1317" b="1">
              <a:solidFill>
                <a:schemeClr val="lt1"/>
              </a:solidFill>
              <a:highlight>
                <a:srgbClr val="8E3D62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228600" lvl="0" indent="-24244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8F8F8"/>
              </a:buClr>
              <a:buSzPts val="1658"/>
              <a:buFont typeface="Roboto"/>
              <a:buChar char="●"/>
            </a:pPr>
            <a:r>
              <a:rPr lang="en" sz="1658" b="1">
                <a:solidFill>
                  <a:srgbClr val="F8F8F8"/>
                </a:solidFill>
                <a:latin typeface="Roboto"/>
                <a:ea typeface="Roboto"/>
                <a:cs typeface="Roboto"/>
                <a:sym typeface="Roboto"/>
              </a:rPr>
              <a:t>Three exhibition halls </a:t>
            </a:r>
            <a:endParaRPr sz="1658" b="1">
              <a:solidFill>
                <a:srgbClr val="F8F8F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424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58"/>
              <a:buFont typeface="Roboto"/>
              <a:buChar char="●"/>
            </a:pPr>
            <a:r>
              <a:rPr lang="en" sz="1658" b="1">
                <a:solidFill>
                  <a:srgbClr val="F8F8F8"/>
                </a:solidFill>
                <a:latin typeface="Roboto"/>
                <a:ea typeface="Roboto"/>
                <a:cs typeface="Roboto"/>
                <a:sym typeface="Roboto"/>
              </a:rPr>
              <a:t>Laboratory and repository</a:t>
            </a:r>
            <a:endParaRPr sz="1658" b="1">
              <a:solidFill>
                <a:srgbClr val="F8F8F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424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58"/>
              <a:buFont typeface="Roboto"/>
              <a:buChar char="●"/>
            </a:pPr>
            <a:r>
              <a:rPr lang="en" sz="1658" b="1">
                <a:solidFill>
                  <a:srgbClr val="F8F8F8"/>
                </a:solidFill>
                <a:latin typeface="Roboto"/>
                <a:ea typeface="Roboto"/>
                <a:cs typeface="Roboto"/>
                <a:sym typeface="Roboto"/>
              </a:rPr>
              <a:t>Conference facility </a:t>
            </a:r>
            <a:endParaRPr sz="1658" b="1">
              <a:solidFill>
                <a:srgbClr val="F8F8F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424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58"/>
              <a:buFont typeface="Roboto"/>
              <a:buChar char="●"/>
            </a:pPr>
            <a:r>
              <a:rPr lang="en" sz="1658" b="1">
                <a:solidFill>
                  <a:srgbClr val="F8F8F8"/>
                </a:solidFill>
                <a:latin typeface="Roboto"/>
                <a:ea typeface="Roboto"/>
                <a:cs typeface="Roboto"/>
                <a:sym typeface="Roboto"/>
              </a:rPr>
              <a:t>Coffee, lounge &amp; gift shop</a:t>
            </a:r>
            <a:endParaRPr sz="1658" b="1">
              <a:solidFill>
                <a:srgbClr val="F8F8F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424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58"/>
              <a:buFont typeface="Roboto"/>
              <a:buChar char="●"/>
            </a:pPr>
            <a:r>
              <a:rPr lang="en" sz="1658" b="1">
                <a:solidFill>
                  <a:srgbClr val="F8F8F8"/>
                </a:solidFill>
                <a:latin typeface="Roboto"/>
                <a:ea typeface="Roboto"/>
                <a:cs typeface="Roboto"/>
                <a:sym typeface="Roboto"/>
              </a:rPr>
              <a:t>Office and reception facility</a:t>
            </a:r>
            <a:endParaRPr sz="1658" b="1">
              <a:solidFill>
                <a:srgbClr val="F8F8F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424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1658"/>
              <a:buFont typeface="Roboto"/>
              <a:buChar char="●"/>
            </a:pPr>
            <a:r>
              <a:rPr lang="en" sz="1658" b="1">
                <a:solidFill>
                  <a:srgbClr val="F8F8F8"/>
                </a:solidFill>
                <a:latin typeface="Roboto"/>
                <a:ea typeface="Roboto"/>
                <a:cs typeface="Roboto"/>
                <a:sym typeface="Roboto"/>
              </a:rPr>
              <a:t>Outdoor activities</a:t>
            </a:r>
            <a:endParaRPr sz="1658" b="1">
              <a:solidFill>
                <a:srgbClr val="F8F8F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0" name="Google Shape;80;p15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5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 b="1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The building</a:t>
            </a: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and content</a:t>
            </a:r>
            <a:endParaRPr sz="23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l="2525" t="5820" r="1826"/>
          <a:stretch/>
        </p:blipFill>
        <p:spPr>
          <a:xfrm flipH="1">
            <a:off x="-39300" y="17562"/>
            <a:ext cx="9222600" cy="510837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 rot="-5400000" flipH="1">
            <a:off x="567600" y="-619200"/>
            <a:ext cx="5168100" cy="63819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cxnSp>
        <p:nvCxnSpPr>
          <p:cNvPr id="88" name="Google Shape;88;p16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BB0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6"/>
          <p:cNvSpPr txBox="1"/>
          <p:nvPr/>
        </p:nvSpPr>
        <p:spPr>
          <a:xfrm rot="5518">
            <a:off x="-1787577" y="2951171"/>
            <a:ext cx="560701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" sz="29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  <a:endParaRPr sz="3200"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311700" y="1451725"/>
            <a:ext cx="3764400" cy="324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Significant evidence from various archaeological excavations and research projects</a:t>
            </a:r>
            <a:endParaRPr sz="1300" b="1">
              <a:solidFill>
                <a:srgbClr val="FFAB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Research evidence of the landscape environment from 170,000 years ago</a:t>
            </a:r>
            <a:endParaRPr sz="1300" b="1">
              <a:solidFill>
                <a:srgbClr val="FFAB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Selection of ancient rock art</a:t>
            </a:r>
            <a:endParaRPr sz="1300" b="1">
              <a:solidFill>
                <a:srgbClr val="FFAB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Interactive archaeology education  </a:t>
            </a:r>
            <a:r>
              <a:rPr lang="en" sz="5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        </a:t>
            </a:r>
            <a:r>
              <a:rPr lang="en" sz="2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                                      </a:t>
            </a:r>
            <a:r>
              <a:rPr lang="en" sz="5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                              </a:t>
            </a:r>
            <a:endParaRPr sz="500" b="1">
              <a:solidFill>
                <a:srgbClr val="FFAB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2400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"/>
              <a:buChar char="●"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cooking with indigenous plants           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24003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"/>
              <a:buChar char="●"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making tools with fire                       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24003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"/>
              <a:buChar char="●"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excavating mock archaeological sites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24003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"/>
              <a:buChar char="●"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puzzle-building with broken ostrich eggs</a:t>
            </a:r>
            <a:endParaRPr sz="900" b="1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311700" y="1135200"/>
            <a:ext cx="3086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5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lang="en" sz="1800" b="1">
                <a:solidFill>
                  <a:schemeClr val="lt1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nique exhibition content:</a:t>
            </a:r>
            <a:r>
              <a:rPr lang="en" sz="1800" b="1">
                <a:solidFill>
                  <a:srgbClr val="8E3D62"/>
                </a:solidFill>
                <a:highlight>
                  <a:srgbClr val="8E3D62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n" sz="1800" b="1">
                <a:solidFill>
                  <a:schemeClr val="lt1"/>
                </a:solidFill>
                <a:highlight>
                  <a:srgbClr val="D3422A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800"/>
          </a:p>
        </p:txBody>
      </p:sp>
      <p:sp>
        <p:nvSpPr>
          <p:cNvPr id="93" name="Google Shape;93;p16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Exploring</a:t>
            </a: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the Centre</a:t>
            </a:r>
            <a:endParaRPr sz="2300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Google Shape;115;p16">
            <a:extLst>
              <a:ext uri="{FF2B5EF4-FFF2-40B4-BE49-F238E27FC236}">
                <a16:creationId xmlns:a16="http://schemas.microsoft.com/office/drawing/2014/main" id="{81FE930E-9A08-C8F7-0AA2-F08DC75B09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/>
        </p:nvSpPr>
        <p:spPr>
          <a:xfrm>
            <a:off x="311700" y="1024600"/>
            <a:ext cx="6012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  <a:endParaRPr sz="2700">
              <a:solidFill>
                <a:schemeClr val="lt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342275" y="1360188"/>
            <a:ext cx="7230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section will showcase the appearance of the landscape over </a:t>
            </a:r>
            <a:r>
              <a:rPr lang="en" sz="1900" b="1">
                <a:solidFill>
                  <a:srgbClr val="FBB03B"/>
                </a:solidFill>
                <a:latin typeface="Roboto"/>
                <a:ea typeface="Roboto"/>
                <a:cs typeface="Roboto"/>
                <a:sym typeface="Roboto"/>
              </a:rPr>
              <a:t>170,000 years ago</a:t>
            </a:r>
            <a:endParaRPr sz="1900" b="1">
              <a:solidFill>
                <a:srgbClr val="FBB03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l="17402" r="17395"/>
          <a:stretch/>
        </p:blipFill>
        <p:spPr>
          <a:xfrm>
            <a:off x="3865020" y="2278734"/>
            <a:ext cx="1392600" cy="13947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l="54028" t="20907" r="16664" b="20901"/>
          <a:stretch/>
        </p:blipFill>
        <p:spPr>
          <a:xfrm rot="5400000">
            <a:off x="332444" y="2255359"/>
            <a:ext cx="1392600" cy="13947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5">
            <a:alphaModFix/>
          </a:blip>
          <a:srcRect l="14443" t="17777" r="29180" b="6733"/>
          <a:stretch/>
        </p:blipFill>
        <p:spPr>
          <a:xfrm>
            <a:off x="5620876" y="2265347"/>
            <a:ext cx="1392600" cy="13947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6">
            <a:alphaModFix/>
          </a:blip>
          <a:srcRect l="10270" t="22909" r="51491" b="14734"/>
          <a:stretch/>
        </p:blipFill>
        <p:spPr>
          <a:xfrm>
            <a:off x="2095955" y="2268472"/>
            <a:ext cx="1392600" cy="13947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4" name="Google Shape;104;p17"/>
          <p:cNvSpPr txBox="1"/>
          <p:nvPr/>
        </p:nvSpPr>
        <p:spPr>
          <a:xfrm>
            <a:off x="3896520" y="3897017"/>
            <a:ext cx="132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Animal &amp; bird trackways</a:t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7">
            <a:alphaModFix/>
          </a:blip>
          <a:srcRect l="22493" t="4485" r="33080" b="16550"/>
          <a:stretch/>
        </p:blipFill>
        <p:spPr>
          <a:xfrm>
            <a:off x="7383337" y="2253222"/>
            <a:ext cx="1392600" cy="13947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6" name="Google Shape;106;p17"/>
          <p:cNvSpPr txBox="1"/>
          <p:nvPr/>
        </p:nvSpPr>
        <p:spPr>
          <a:xfrm>
            <a:off x="5661000" y="3917017"/>
            <a:ext cx="1329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Drawings and patterns in the sand  made at least 130,000 years ago</a:t>
            </a: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363950" y="3897017"/>
            <a:ext cx="1329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Fossilised </a:t>
            </a:r>
            <a:b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human </a:t>
            </a:r>
            <a:b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trackways</a:t>
            </a: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2127450" y="3868492"/>
            <a:ext cx="1329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Illustration of how the Agulhas bank was exposed during the ice ages</a:t>
            </a: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7414825" y="3897017"/>
            <a:ext cx="1329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Shell </a:t>
            </a:r>
            <a:b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Middens and what we learn from it</a:t>
            </a: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0" name="Google Shape;110;p17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" name="Google Shape;111;p17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Landscape</a:t>
            </a: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exhibition hall</a:t>
            </a:r>
            <a:endParaRPr sz="2300" b="1" u="sng">
              <a:solidFill>
                <a:srgbClr val="FFAB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 amt="91000"/>
          </a:blip>
          <a:srcRect l="-30902" t="372" r="11954" b="-1118"/>
          <a:stretch/>
        </p:blipFill>
        <p:spPr>
          <a:xfrm>
            <a:off x="-8" y="-142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/>
          <p:nvPr/>
        </p:nvSpPr>
        <p:spPr>
          <a:xfrm rot="-5400000">
            <a:off x="2473413" y="-197550"/>
            <a:ext cx="5168100" cy="5538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8" name="Google Shape;118;p18"/>
          <p:cNvSpPr txBox="1"/>
          <p:nvPr/>
        </p:nvSpPr>
        <p:spPr>
          <a:xfrm>
            <a:off x="2576092" y="1156900"/>
            <a:ext cx="39918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Display the some of the </a:t>
            </a:r>
            <a:r>
              <a:rPr lang="en" b="1" dirty="0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oldest</a:t>
            </a: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most </a:t>
            </a:r>
            <a:r>
              <a:rPr lang="en" b="1" dirty="0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significant</a:t>
            </a: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discoveries of the emergence of modern human </a:t>
            </a:r>
            <a:r>
              <a:rPr lang="en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behaviour</a:t>
            </a: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in </a:t>
            </a:r>
            <a:r>
              <a:rPr lang="en" b="1" dirty="0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the world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24" y="853639"/>
            <a:ext cx="2316326" cy="413585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2576100" y="2040500"/>
            <a:ext cx="34860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From </a:t>
            </a:r>
            <a:r>
              <a:rPr lang="en" sz="1550" b="1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Blombos</a:t>
            </a:r>
            <a:r>
              <a:rPr lang="en" sz="155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Cave:</a:t>
            </a:r>
            <a:endParaRPr sz="155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5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25590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Roboto"/>
              <a:buChar char="●"/>
            </a:pP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oldest drawing, a piece of quartzite rock dating back to 73 000 years ago.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18288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25590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Roboto"/>
              <a:buChar char="●"/>
            </a:pP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piece of engraved ochre dated back to 75 000 years ago, along with some of the first evidence of body decoration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18288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18288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20" lvl="0" indent="-25590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Font typeface="Roboto"/>
              <a:buChar char="●"/>
            </a:pPr>
            <a:r>
              <a:rPr lang="en" sz="11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oldest “artist’s toolkit” a 100 000-year-old ochre-processing workshop</a:t>
            </a:r>
            <a:endParaRPr sz="11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1" name="Google Shape;121;p18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" name="Google Shape;122;p18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Early Human origins </a:t>
            </a: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exhibition hall</a:t>
            </a:r>
            <a:endParaRPr sz="23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Google Shape;115;p16">
            <a:extLst>
              <a:ext uri="{FF2B5EF4-FFF2-40B4-BE49-F238E27FC236}">
                <a16:creationId xmlns:a16="http://schemas.microsoft.com/office/drawing/2014/main" id="{1B0BC589-2842-523B-2B8B-8EBDFC7F3B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4813"/>
          <a:stretch/>
        </p:blipFill>
        <p:spPr>
          <a:xfrm>
            <a:off x="8066233" y="4413445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 amt="78000"/>
          </a:blip>
          <a:srcRect t="-412" b="4589"/>
          <a:stretch/>
        </p:blipFill>
        <p:spPr>
          <a:xfrm>
            <a:off x="0" y="-12139"/>
            <a:ext cx="9144003" cy="512564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311700" y="988738"/>
            <a:ext cx="6012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  <a:endParaRPr sz="2700">
              <a:solidFill>
                <a:schemeClr val="lt1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311700" y="999051"/>
            <a:ext cx="7860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Displays ancient art images from various sites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emphasis will be on art,</a:t>
            </a:r>
            <a:r>
              <a:rPr lang="en" sz="1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interpretation, preservation and conservation</a:t>
            </a:r>
            <a:endParaRPr/>
          </a:p>
        </p:txBody>
      </p:sp>
      <p:pic>
        <p:nvPicPr>
          <p:cNvPr id="130" name="Google Shape;130;p19"/>
          <p:cNvPicPr preferRelativeResize="0"/>
          <p:nvPr/>
        </p:nvPicPr>
        <p:blipFill rotWithShape="1">
          <a:blip r:embed="rId4">
            <a:alphaModFix/>
          </a:blip>
          <a:srcRect l="16702" r="16702"/>
          <a:stretch/>
        </p:blipFill>
        <p:spPr>
          <a:xfrm>
            <a:off x="284357" y="2028151"/>
            <a:ext cx="1934100" cy="19365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" name="Google Shape;131;p19"/>
          <p:cNvSpPr txBox="1"/>
          <p:nvPr/>
        </p:nvSpPr>
        <p:spPr>
          <a:xfrm>
            <a:off x="586600" y="4086641"/>
            <a:ext cx="132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Religious and ritual symbolism</a:t>
            </a:r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 rotWithShape="1">
          <a:blip r:embed="rId5">
            <a:alphaModFix/>
          </a:blip>
          <a:srcRect l="377" t="1688" r="7532" b="731"/>
          <a:stretch/>
        </p:blipFill>
        <p:spPr>
          <a:xfrm>
            <a:off x="2458155" y="2028151"/>
            <a:ext cx="1975200" cy="197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6">
            <a:alphaModFix/>
          </a:blip>
          <a:srcRect l="27609" t="10649" r="25122" b="18166"/>
          <a:stretch/>
        </p:blipFill>
        <p:spPr>
          <a:xfrm>
            <a:off x="4673052" y="2028968"/>
            <a:ext cx="1991700" cy="197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19"/>
          <p:cNvSpPr txBox="1"/>
          <p:nvPr/>
        </p:nvSpPr>
        <p:spPr>
          <a:xfrm>
            <a:off x="5063800" y="4060116"/>
            <a:ext cx="132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Image of body transformation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2811200" y="4108641"/>
            <a:ext cx="1329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Elephant</a:t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7180450" y="4023891"/>
            <a:ext cx="132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Image of engraved animals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7">
            <a:alphaModFix/>
          </a:blip>
          <a:srcRect l="29467" t="28217" r="38271" b="23198"/>
          <a:stretch/>
        </p:blipFill>
        <p:spPr>
          <a:xfrm>
            <a:off x="6904450" y="2079926"/>
            <a:ext cx="1881600" cy="18846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8" name="Google Shape;138;p19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9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Rock Art</a:t>
            </a: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exhibition hall</a:t>
            </a:r>
            <a:endParaRPr sz="2300" b="1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0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-3" y="-51317"/>
            <a:ext cx="9144003" cy="5125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20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20"/>
          <p:cNvSpPr txBox="1"/>
          <p:nvPr/>
        </p:nvSpPr>
        <p:spPr>
          <a:xfrm>
            <a:off x="304350" y="1858769"/>
            <a:ext cx="8188800" cy="69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This heritage </a:t>
            </a:r>
            <a:r>
              <a:rPr lang="en" sz="1300" b="1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centre</a:t>
            </a:r>
            <a:r>
              <a:rPr lang="en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will highlight the role South African archaeological sites played in the</a:t>
            </a:r>
            <a:r>
              <a:rPr lang="en" sz="1300" b="1">
                <a:solidFill>
                  <a:srgbClr val="7F6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 b="1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cultural evolution of humans</a:t>
            </a:r>
          </a:p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lt1"/>
              </a:solidFill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223200" y="267675"/>
            <a:ext cx="8010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rgbClr val="FFAB40"/>
                </a:solidFill>
                <a:latin typeface="Montserrat"/>
                <a:ea typeface="Montserrat"/>
                <a:cs typeface="Montserrat"/>
                <a:sym typeface="Montserrat"/>
              </a:rPr>
              <a:t>The significant </a:t>
            </a: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role of South Africa</a:t>
            </a:r>
            <a:endParaRPr sz="2300" u="sng"/>
          </a:p>
        </p:txBody>
      </p:sp>
      <p:sp>
        <p:nvSpPr>
          <p:cNvPr id="148" name="Google Shape;148;p20"/>
          <p:cNvSpPr txBox="1"/>
          <p:nvPr/>
        </p:nvSpPr>
        <p:spPr>
          <a:xfrm>
            <a:off x="209400" y="2374838"/>
            <a:ext cx="8934600" cy="1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More than 50 </a:t>
            </a:r>
            <a:r>
              <a:rPr lang="en" sz="13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local &amp; international scientists are involved in research projects along the Garden Route</a:t>
            </a:r>
            <a:endParaRPr sz="13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International and local universities invested more than </a:t>
            </a:r>
            <a:r>
              <a:rPr lang="en" sz="1300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R700 million </a:t>
            </a:r>
            <a:r>
              <a:rPr lang="en" sz="13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 future archaeological research projects in South Africa</a:t>
            </a:r>
            <a:endParaRPr sz="13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following sites are all on the </a:t>
            </a:r>
            <a:r>
              <a:rPr lang="en" sz="1300" b="1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World Heritage Site Tentative List</a:t>
            </a:r>
            <a:r>
              <a:rPr lang="en" sz="1300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300" dirty="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Blombos Cave    </a:t>
            </a:r>
            <a:r>
              <a:rPr lang="en" sz="12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Diepkloof</a:t>
            </a:r>
            <a:r>
              <a:rPr lang="en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Shelter    Pinnacle Point Site Complex    </a:t>
            </a:r>
            <a:r>
              <a:rPr lang="en" sz="12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Klasies</a:t>
            </a:r>
            <a:r>
              <a:rPr lang="en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River    </a:t>
            </a:r>
            <a:r>
              <a:rPr lang="en" sz="12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Sibhudu</a:t>
            </a:r>
            <a:r>
              <a:rPr lang="en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Cave    Border Cave</a:t>
            </a:r>
            <a:endParaRPr sz="1300" b="1" dirty="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209400" y="1156875"/>
            <a:ext cx="83787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The southern Cape</a:t>
            </a:r>
            <a:r>
              <a:rPr lang="en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is significant to global understanding of symbolism and cognition of early humans</a:t>
            </a:r>
            <a:endParaRPr/>
          </a:p>
        </p:txBody>
      </p:sp>
      <p:pic>
        <p:nvPicPr>
          <p:cNvPr id="10" name="Google Shape;115;p16">
            <a:extLst>
              <a:ext uri="{FF2B5EF4-FFF2-40B4-BE49-F238E27FC236}">
                <a16:creationId xmlns:a16="http://schemas.microsoft.com/office/drawing/2014/main" id="{41F943E8-B70E-6B19-A7A6-E52A921B52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1"/>
          <p:cNvPicPr preferRelativeResize="0"/>
          <p:nvPr/>
        </p:nvPicPr>
        <p:blipFill rotWithShape="1">
          <a:blip r:embed="rId3">
            <a:alphaModFix amt="31000"/>
          </a:blip>
          <a:srcRect t="4324" b="11379"/>
          <a:stretch/>
        </p:blipFill>
        <p:spPr>
          <a:xfrm>
            <a:off x="0" y="-69175"/>
            <a:ext cx="929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/>
          <p:nvPr/>
        </p:nvSpPr>
        <p:spPr>
          <a:xfrm>
            <a:off x="311700" y="1138750"/>
            <a:ext cx="81081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 use of the </a:t>
            </a:r>
            <a:r>
              <a:rPr lang="en" sz="2000" b="1">
                <a:solidFill>
                  <a:srgbClr val="FBB03B"/>
                </a:solidFill>
                <a:latin typeface="Roboto"/>
                <a:ea typeface="Roboto"/>
                <a:cs typeface="Roboto"/>
                <a:sym typeface="Roboto"/>
              </a:rPr>
              <a:t>laboratory and repository</a:t>
            </a:r>
            <a:r>
              <a:rPr lang="en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for future research and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assisting</a:t>
            </a:r>
            <a:r>
              <a:rPr lang="en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students and researchers </a:t>
            </a:r>
            <a:endParaRPr sz="2000" b="1"/>
          </a:p>
        </p:txBody>
      </p:sp>
      <p:sp>
        <p:nvSpPr>
          <p:cNvPr id="156" name="Google Shape;156;p21"/>
          <p:cNvSpPr txBox="1"/>
          <p:nvPr/>
        </p:nvSpPr>
        <p:spPr>
          <a:xfrm>
            <a:off x="311700" y="369475"/>
            <a:ext cx="760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u="sng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Laboratory,</a:t>
            </a:r>
            <a:r>
              <a:rPr lang="en" sz="23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Research and Public Participation</a:t>
            </a:r>
            <a:endParaRPr sz="2300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5442825" y="2286788"/>
            <a:ext cx="2823900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Public engagement</a:t>
            </a:r>
            <a:r>
              <a:rPr lang="en" sz="115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interaction 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Live/active on-site laboratory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Outdoor Workshops</a:t>
            </a:r>
            <a:r>
              <a:rPr lang="en" sz="115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for children archaeology and tool-making</a:t>
            </a: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Endemic edible plants</a:t>
            </a:r>
            <a:r>
              <a:rPr lang="en" sz="115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– food to taste in the restaurant</a:t>
            </a:r>
            <a:endParaRPr sz="900" dirty="0">
              <a:solidFill>
                <a:srgbClr val="00FF00"/>
              </a:solidFill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 l="9303" r="9303"/>
          <a:stretch/>
        </p:blipFill>
        <p:spPr>
          <a:xfrm>
            <a:off x="311700" y="1978925"/>
            <a:ext cx="3396938" cy="27955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21"/>
          <p:cNvPicPr preferRelativeResize="0"/>
          <p:nvPr/>
        </p:nvPicPr>
        <p:blipFill rotWithShape="1">
          <a:blip r:embed="rId5">
            <a:alphaModFix/>
          </a:blip>
          <a:srcRect t="10246" r="37899" b="40111"/>
          <a:stretch/>
        </p:blipFill>
        <p:spPr>
          <a:xfrm>
            <a:off x="4353814" y="4005306"/>
            <a:ext cx="886500" cy="886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21"/>
          <p:cNvPicPr preferRelativeResize="0"/>
          <p:nvPr/>
        </p:nvPicPr>
        <p:blipFill rotWithShape="1">
          <a:blip r:embed="rId6">
            <a:alphaModFix/>
          </a:blip>
          <a:srcRect l="12131" t="18803" r="12139" b="8790"/>
          <a:stretch/>
        </p:blipFill>
        <p:spPr>
          <a:xfrm>
            <a:off x="4354564" y="2026912"/>
            <a:ext cx="885000" cy="885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7">
            <a:alphaModFix/>
          </a:blip>
          <a:srcRect l="20011" t="6601" r="20017" b="13856"/>
          <a:stretch/>
        </p:blipFill>
        <p:spPr>
          <a:xfrm>
            <a:off x="4353364" y="3021398"/>
            <a:ext cx="887400" cy="8874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62" name="Google Shape;162;p21"/>
          <p:cNvCxnSpPr/>
          <p:nvPr/>
        </p:nvCxnSpPr>
        <p:spPr>
          <a:xfrm>
            <a:off x="-78600" y="5074325"/>
            <a:ext cx="9301200" cy="0"/>
          </a:xfrm>
          <a:prstGeom prst="straightConnector1">
            <a:avLst/>
          </a:prstGeom>
          <a:noFill/>
          <a:ln w="152400" cap="flat" cmpd="sng">
            <a:solidFill>
              <a:srgbClr val="FFAB4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Google Shape;115;p16">
            <a:extLst>
              <a:ext uri="{FF2B5EF4-FFF2-40B4-BE49-F238E27FC236}">
                <a16:creationId xmlns:a16="http://schemas.microsoft.com/office/drawing/2014/main" id="{D78BA1CB-F479-34DA-87A6-006E980881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14813"/>
          <a:stretch/>
        </p:blipFill>
        <p:spPr>
          <a:xfrm>
            <a:off x="7980837" y="4359787"/>
            <a:ext cx="1117063" cy="5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1317</Words>
  <Application>Microsoft Office PowerPoint</Application>
  <PresentationFormat>On-screen Show (16:9)</PresentationFormat>
  <Paragraphs>291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Roboto</vt:lpstr>
      <vt:lpstr>Homemade Apple</vt:lpstr>
      <vt:lpstr>Arial</vt:lpstr>
      <vt:lpstr>Montserrat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 Carls</dc:creator>
  <cp:lastModifiedBy>Lana Carls</cp:lastModifiedBy>
  <cp:revision>19</cp:revision>
  <dcterms:modified xsi:type="dcterms:W3CDTF">2022-10-04T14:26:40Z</dcterms:modified>
</cp:coreProperties>
</file>